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3" r:id="rId4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96" y="5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48752" y="1526285"/>
            <a:ext cx="5379720" cy="4135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EC7C3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295275"/>
            <a:ext cx="10358120" cy="1299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58462" y="1780984"/>
            <a:ext cx="10075074" cy="212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jpg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7286" y="4588037"/>
            <a:ext cx="290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7E6E6"/>
                </a:solidFill>
                <a:latin typeface="Calibri"/>
                <a:cs typeface="Calibri"/>
              </a:rPr>
              <a:t>Jet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0016" y="676655"/>
            <a:ext cx="2103869" cy="629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102857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5" dirty="0"/>
              <a:t>DATA </a:t>
            </a:r>
            <a:r>
              <a:rPr spc="-20" dirty="0"/>
              <a:t>MANIPULATION/WRANGLING </a:t>
            </a:r>
            <a:r>
              <a:rPr spc="-5" dirty="0"/>
              <a:t>–</a:t>
            </a:r>
            <a:r>
              <a:rPr spc="175" dirty="0"/>
              <a:t> </a:t>
            </a:r>
            <a:r>
              <a:rPr spc="-70" dirty="0">
                <a:solidFill>
                  <a:srgbClr val="EC7C30"/>
                </a:solidFill>
              </a:rPr>
              <a:t>PANDAS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698536"/>
            <a:ext cx="6673215" cy="231203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1065"/>
              </a:spcBef>
            </a:pPr>
            <a:r>
              <a:rPr sz="1600" spc="-10" dirty="0">
                <a:latin typeface="Calibri"/>
                <a:cs typeface="Calibri"/>
              </a:rPr>
              <a:t>Context: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4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The landing </a:t>
            </a:r>
            <a:r>
              <a:rPr sz="1400" spc="-10" dirty="0">
                <a:latin typeface="Calibri"/>
                <a:cs typeface="Calibri"/>
              </a:rPr>
              <a:t>outcome </a:t>
            </a:r>
            <a:r>
              <a:rPr sz="1400" spc="-5" dirty="0">
                <a:latin typeface="Calibri"/>
                <a:cs typeface="Calibri"/>
              </a:rPr>
              <a:t>is </a:t>
            </a:r>
            <a:r>
              <a:rPr sz="1400" spc="-10" dirty="0">
                <a:latin typeface="Calibri"/>
                <a:cs typeface="Calibri"/>
              </a:rPr>
              <a:t>shown </a:t>
            </a:r>
            <a:r>
              <a:rPr sz="1400" spc="-5" dirty="0">
                <a:latin typeface="Calibri"/>
                <a:cs typeface="Calibri"/>
              </a:rPr>
              <a:t>in the </a:t>
            </a:r>
            <a:r>
              <a:rPr sz="1400" spc="-5" dirty="0">
                <a:solidFill>
                  <a:srgbClr val="60AEEE"/>
                </a:solidFill>
                <a:latin typeface="Consolas"/>
                <a:cs typeface="Consolas"/>
              </a:rPr>
              <a:t>Outcome</a:t>
            </a:r>
            <a:r>
              <a:rPr sz="1400" spc="-32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alibri"/>
                <a:cs typeface="Calibri"/>
              </a:rPr>
              <a:t>column:</a:t>
            </a:r>
            <a:endParaRPr sz="1400">
              <a:latin typeface="Calibri"/>
              <a:cs typeface="Calibri"/>
            </a:endParaRPr>
          </a:p>
          <a:p>
            <a:pPr marL="532765" lvl="1" indent="-343535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True Ocean </a:t>
            </a:r>
            <a:r>
              <a:rPr sz="1200" dirty="0">
                <a:latin typeface="Calibri"/>
                <a:cs typeface="Calibri"/>
              </a:rPr>
              <a:t>– the </a:t>
            </a:r>
            <a:r>
              <a:rPr sz="1200" spc="-5" dirty="0">
                <a:latin typeface="Calibri"/>
                <a:cs typeface="Calibri"/>
              </a:rPr>
              <a:t>mission </a:t>
            </a:r>
            <a:r>
              <a:rPr sz="1200" spc="-10" dirty="0">
                <a:latin typeface="Calibri"/>
                <a:cs typeface="Calibri"/>
              </a:rPr>
              <a:t>outcome </a:t>
            </a:r>
            <a:r>
              <a:rPr sz="1200" spc="-5" dirty="0">
                <a:latin typeface="Calibri"/>
                <a:cs typeface="Calibri"/>
              </a:rPr>
              <a:t>was successfully landed </a:t>
            </a:r>
            <a:r>
              <a:rPr sz="1200" spc="-10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specific region of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1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ocean</a:t>
            </a:r>
            <a:endParaRPr sz="1200">
              <a:latin typeface="Calibri"/>
              <a:cs typeface="Calibri"/>
            </a:endParaRPr>
          </a:p>
          <a:p>
            <a:pPr marL="532765" lvl="1" indent="-3435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False Ocean </a:t>
            </a:r>
            <a:r>
              <a:rPr sz="1200" dirty="0">
                <a:latin typeface="Calibri"/>
                <a:cs typeface="Calibri"/>
              </a:rPr>
              <a:t>– the </a:t>
            </a:r>
            <a:r>
              <a:rPr sz="1200" spc="-5" dirty="0">
                <a:latin typeface="Calibri"/>
                <a:cs typeface="Calibri"/>
              </a:rPr>
              <a:t>mission </a:t>
            </a:r>
            <a:r>
              <a:rPr sz="1200" spc="-10" dirty="0">
                <a:latin typeface="Calibri"/>
                <a:cs typeface="Calibri"/>
              </a:rPr>
              <a:t>outcome </a:t>
            </a:r>
            <a:r>
              <a:rPr sz="1200" spc="-5" dirty="0">
                <a:latin typeface="Calibri"/>
                <a:cs typeface="Calibri"/>
              </a:rPr>
              <a:t>was unsuccessfully landed </a:t>
            </a:r>
            <a:r>
              <a:rPr sz="1200" spc="-10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specific region of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1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ocean.</a:t>
            </a:r>
            <a:endParaRPr sz="1200">
              <a:latin typeface="Calibri"/>
              <a:cs typeface="Calibri"/>
            </a:endParaRPr>
          </a:p>
          <a:p>
            <a:pPr marL="532765" lvl="1" indent="-343535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True RTLS </a:t>
            </a:r>
            <a:r>
              <a:rPr sz="1200" dirty="0">
                <a:latin typeface="Calibri"/>
                <a:cs typeface="Calibri"/>
              </a:rPr>
              <a:t>– the </a:t>
            </a:r>
            <a:r>
              <a:rPr sz="1200" spc="-5" dirty="0">
                <a:latin typeface="Calibri"/>
                <a:cs typeface="Calibri"/>
              </a:rPr>
              <a:t>mission </a:t>
            </a:r>
            <a:r>
              <a:rPr sz="1200" spc="-10" dirty="0">
                <a:latin typeface="Calibri"/>
                <a:cs typeface="Calibri"/>
              </a:rPr>
              <a:t>outcome </a:t>
            </a:r>
            <a:r>
              <a:rPr sz="1200" spc="-5" dirty="0">
                <a:latin typeface="Calibri"/>
                <a:cs typeface="Calibri"/>
              </a:rPr>
              <a:t>was successfully landed </a:t>
            </a:r>
            <a:r>
              <a:rPr sz="1200" spc="-10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ground</a:t>
            </a:r>
            <a:r>
              <a:rPr sz="1200" spc="1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pad</a:t>
            </a:r>
            <a:endParaRPr sz="1200">
              <a:latin typeface="Calibri"/>
              <a:cs typeface="Calibri"/>
            </a:endParaRPr>
          </a:p>
          <a:p>
            <a:pPr marL="532765" lvl="1" indent="-34353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False RTLS </a:t>
            </a:r>
            <a:r>
              <a:rPr sz="1200" dirty="0">
                <a:latin typeface="Calibri"/>
                <a:cs typeface="Calibri"/>
              </a:rPr>
              <a:t>– the </a:t>
            </a:r>
            <a:r>
              <a:rPr sz="1200" spc="-5" dirty="0">
                <a:latin typeface="Calibri"/>
                <a:cs typeface="Calibri"/>
              </a:rPr>
              <a:t>mission </a:t>
            </a:r>
            <a:r>
              <a:rPr sz="1200" spc="-10" dirty="0">
                <a:latin typeface="Calibri"/>
                <a:cs typeface="Calibri"/>
              </a:rPr>
              <a:t>outcome </a:t>
            </a:r>
            <a:r>
              <a:rPr sz="1200" spc="-5" dirty="0">
                <a:latin typeface="Calibri"/>
                <a:cs typeface="Calibri"/>
              </a:rPr>
              <a:t>was unsuccessfully landed </a:t>
            </a:r>
            <a:r>
              <a:rPr sz="1200" spc="-10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ground</a:t>
            </a:r>
            <a:r>
              <a:rPr sz="1200" spc="8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pad.</a:t>
            </a:r>
            <a:endParaRPr sz="1200">
              <a:latin typeface="Calibri"/>
              <a:cs typeface="Calibri"/>
            </a:endParaRPr>
          </a:p>
          <a:p>
            <a:pPr marL="532765" lvl="1" indent="-343535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True ASDS </a:t>
            </a:r>
            <a:r>
              <a:rPr sz="1200" dirty="0">
                <a:latin typeface="Calibri"/>
                <a:cs typeface="Calibri"/>
              </a:rPr>
              <a:t>– the </a:t>
            </a:r>
            <a:r>
              <a:rPr sz="1200" spc="-5" dirty="0">
                <a:latin typeface="Calibri"/>
                <a:cs typeface="Calibri"/>
              </a:rPr>
              <a:t>mission </a:t>
            </a:r>
            <a:r>
              <a:rPr sz="1200" spc="-10" dirty="0">
                <a:latin typeface="Calibri"/>
                <a:cs typeface="Calibri"/>
              </a:rPr>
              <a:t>outcome </a:t>
            </a:r>
            <a:r>
              <a:rPr sz="1200" spc="-5" dirty="0">
                <a:latin typeface="Calibri"/>
                <a:cs typeface="Calibri"/>
              </a:rPr>
              <a:t>was successfully landed </a:t>
            </a:r>
            <a:r>
              <a:rPr sz="1200" spc="-10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drone</a:t>
            </a:r>
            <a:r>
              <a:rPr sz="1200" spc="10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ship</a:t>
            </a:r>
            <a:endParaRPr sz="1200">
              <a:latin typeface="Calibri"/>
              <a:cs typeface="Calibri"/>
            </a:endParaRPr>
          </a:p>
          <a:p>
            <a:pPr marL="532765" lvl="1" indent="-343535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False ASDS</a:t>
            </a:r>
            <a:r>
              <a:rPr sz="1200" spc="-29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Calibri"/>
                <a:cs typeface="Calibri"/>
              </a:rPr>
              <a:t>– the </a:t>
            </a:r>
            <a:r>
              <a:rPr sz="1200" spc="-5" dirty="0">
                <a:latin typeface="Calibri"/>
                <a:cs typeface="Calibri"/>
              </a:rPr>
              <a:t>mission </a:t>
            </a:r>
            <a:r>
              <a:rPr sz="1200" spc="-10" dirty="0">
                <a:latin typeface="Calibri"/>
                <a:cs typeface="Calibri"/>
              </a:rPr>
              <a:t>outcome </a:t>
            </a:r>
            <a:r>
              <a:rPr sz="1200" spc="-5" dirty="0">
                <a:latin typeface="Calibri"/>
                <a:cs typeface="Calibri"/>
              </a:rPr>
              <a:t>was unsuccessfully landed </a:t>
            </a:r>
            <a:r>
              <a:rPr sz="1200" spc="-10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drone </a:t>
            </a:r>
            <a:r>
              <a:rPr sz="1200" spc="-5" dirty="0">
                <a:latin typeface="Calibri"/>
                <a:cs typeface="Calibri"/>
              </a:rPr>
              <a:t>ship.</a:t>
            </a:r>
            <a:endParaRPr sz="1200">
              <a:latin typeface="Calibri"/>
              <a:cs typeface="Calibri"/>
            </a:endParaRPr>
          </a:p>
          <a:p>
            <a:pPr marL="532765" lvl="1" indent="-34353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None ASDS </a:t>
            </a:r>
            <a:r>
              <a:rPr sz="1200" spc="-5" dirty="0">
                <a:latin typeface="Calibri"/>
                <a:cs typeface="Calibri"/>
              </a:rPr>
              <a:t>and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None None </a:t>
            </a:r>
            <a:r>
              <a:rPr sz="1200" dirty="0">
                <a:latin typeface="Calibri"/>
                <a:cs typeface="Calibri"/>
              </a:rPr>
              <a:t>– </a:t>
            </a:r>
            <a:r>
              <a:rPr sz="1200" spc="-5" dirty="0">
                <a:latin typeface="Calibri"/>
                <a:cs typeface="Calibri"/>
              </a:rPr>
              <a:t>these </a:t>
            </a:r>
            <a:r>
              <a:rPr sz="1200" spc="-10" dirty="0">
                <a:latin typeface="Calibri"/>
                <a:cs typeface="Calibri"/>
              </a:rPr>
              <a:t>represent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failure to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land.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4486" y="5325745"/>
            <a:ext cx="9097645" cy="937894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455"/>
              </a:spcBef>
              <a:buAutoNum type="arabicPeriod"/>
              <a:tabLst>
                <a:tab pos="297815" algn="l"/>
                <a:tab pos="298450" algn="l"/>
              </a:tabLst>
            </a:pPr>
            <a:r>
              <a:rPr sz="1200" spc="-5" dirty="0">
                <a:latin typeface="Calibri"/>
                <a:cs typeface="Calibri"/>
              </a:rPr>
              <a:t>Defining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set of unsuccessful (bad) outcomes,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bad_outcome</a:t>
            </a:r>
            <a:endParaRPr sz="1200">
              <a:latin typeface="Consolas"/>
              <a:cs typeface="Consolas"/>
            </a:endParaRPr>
          </a:p>
          <a:p>
            <a:pPr marL="298450" indent="-285750">
              <a:lnSpc>
                <a:spcPct val="100000"/>
              </a:lnSpc>
              <a:spcBef>
                <a:spcPts val="350"/>
              </a:spcBef>
              <a:buAutoNum type="arabicPeriod"/>
              <a:tabLst>
                <a:tab pos="297815" algn="l"/>
                <a:tab pos="298450" algn="l"/>
              </a:tabLst>
            </a:pPr>
            <a:r>
              <a:rPr sz="1200" spc="-5" dirty="0">
                <a:latin typeface="Calibri"/>
                <a:cs typeface="Calibri"/>
              </a:rPr>
              <a:t>Creating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list,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landing_class</a:t>
            </a:r>
            <a:r>
              <a:rPr sz="1200" dirty="0">
                <a:latin typeface="Calibri"/>
                <a:cs typeface="Calibri"/>
              </a:rPr>
              <a:t>, </a:t>
            </a:r>
            <a:r>
              <a:rPr sz="1200" spc="-5" dirty="0">
                <a:latin typeface="Calibri"/>
                <a:cs typeface="Calibri"/>
              </a:rPr>
              <a:t>where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element </a:t>
            </a:r>
            <a:r>
              <a:rPr sz="1200" dirty="0">
                <a:latin typeface="Calibri"/>
                <a:cs typeface="Calibri"/>
              </a:rPr>
              <a:t>is 0 if the </a:t>
            </a:r>
            <a:r>
              <a:rPr sz="1200" spc="-5" dirty="0">
                <a:latin typeface="Calibri"/>
                <a:cs typeface="Calibri"/>
              </a:rPr>
              <a:t>corresponding </a:t>
            </a:r>
            <a:r>
              <a:rPr sz="1200" spc="-10" dirty="0">
                <a:latin typeface="Calibri"/>
                <a:cs typeface="Calibri"/>
              </a:rPr>
              <a:t>row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Outcome </a:t>
            </a:r>
            <a:r>
              <a:rPr sz="1200" dirty="0">
                <a:latin typeface="Calibri"/>
                <a:cs typeface="Calibri"/>
              </a:rPr>
              <a:t>is in the </a:t>
            </a:r>
            <a:r>
              <a:rPr sz="1200" spc="-5" dirty="0">
                <a:latin typeface="Calibri"/>
                <a:cs typeface="Calibri"/>
              </a:rPr>
              <a:t>set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bad_outcome</a:t>
            </a:r>
            <a:r>
              <a:rPr sz="1200" dirty="0">
                <a:latin typeface="Calibri"/>
                <a:cs typeface="Calibri"/>
              </a:rPr>
              <a:t>, </a:t>
            </a:r>
            <a:r>
              <a:rPr sz="1200" spc="-5" dirty="0">
                <a:latin typeface="Calibri"/>
                <a:cs typeface="Calibri"/>
              </a:rPr>
              <a:t>otherwise, </a:t>
            </a:r>
            <a:r>
              <a:rPr sz="1200" spc="-10" dirty="0">
                <a:latin typeface="Calibri"/>
                <a:cs typeface="Calibri"/>
              </a:rPr>
              <a:t>it’s</a:t>
            </a:r>
            <a:r>
              <a:rPr sz="1200" spc="1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1.</a:t>
            </a:r>
            <a:endParaRPr sz="12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297815" algn="l"/>
                <a:tab pos="298450" algn="l"/>
              </a:tabLst>
            </a:pP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Class </a:t>
            </a:r>
            <a:r>
              <a:rPr sz="1200" spc="-5" dirty="0">
                <a:latin typeface="Calibri"/>
                <a:cs typeface="Calibri"/>
              </a:rPr>
              <a:t>column that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contains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values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list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landing_class</a:t>
            </a:r>
            <a:endParaRPr sz="1200">
              <a:latin typeface="Consolas"/>
              <a:cs typeface="Consolas"/>
            </a:endParaRPr>
          </a:p>
          <a:p>
            <a:pPr marL="298450" indent="-285750">
              <a:lnSpc>
                <a:spcPct val="100000"/>
              </a:lnSpc>
              <a:spcBef>
                <a:spcPts val="355"/>
              </a:spcBef>
              <a:buAutoNum type="arabicPeriod"/>
              <a:tabLst>
                <a:tab pos="297815" algn="l"/>
                <a:tab pos="298450" algn="l"/>
              </a:tabLst>
            </a:pPr>
            <a:r>
              <a:rPr sz="1200" spc="-5" dirty="0">
                <a:latin typeface="Calibri"/>
                <a:cs typeface="Calibri"/>
              </a:rPr>
              <a:t>Export the </a:t>
            </a:r>
            <a:r>
              <a:rPr sz="1200" spc="-10" dirty="0">
                <a:latin typeface="Calibri"/>
                <a:cs typeface="Calibri"/>
              </a:rPr>
              <a:t>DataFrame </a:t>
            </a:r>
            <a:r>
              <a:rPr sz="1200" dirty="0">
                <a:latin typeface="Calibri"/>
                <a:cs typeface="Calibri"/>
              </a:rPr>
              <a:t>as a </a:t>
            </a:r>
            <a:r>
              <a:rPr sz="1200" spc="-10" dirty="0">
                <a:latin typeface="Calibri"/>
                <a:cs typeface="Calibri"/>
              </a:rPr>
              <a:t>.csv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file.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741919" y="1412747"/>
            <a:ext cx="4250055" cy="5223510"/>
            <a:chOff x="7741919" y="1412747"/>
            <a:chExt cx="4250055" cy="5223510"/>
          </a:xfrm>
        </p:grpSpPr>
        <p:sp>
          <p:nvSpPr>
            <p:cNvPr id="7" name="object 7"/>
            <p:cNvSpPr/>
            <p:nvPr/>
          </p:nvSpPr>
          <p:spPr>
            <a:xfrm>
              <a:off x="8700515" y="2570988"/>
              <a:ext cx="2653283" cy="19499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86224" y="2556700"/>
              <a:ext cx="2682240" cy="1978660"/>
            </a:xfrm>
            <a:custGeom>
              <a:avLst/>
              <a:gdLst/>
              <a:ahLst/>
              <a:cxnLst/>
              <a:rect l="l" t="t" r="r" b="b"/>
              <a:pathLst>
                <a:path w="2682240" h="1978660">
                  <a:moveTo>
                    <a:pt x="181152" y="0"/>
                  </a:moveTo>
                  <a:lnTo>
                    <a:pt x="2500718" y="0"/>
                  </a:lnTo>
                  <a:lnTo>
                    <a:pt x="2536634" y="3619"/>
                  </a:lnTo>
                  <a:lnTo>
                    <a:pt x="2601722" y="31013"/>
                  </a:lnTo>
                  <a:lnTo>
                    <a:pt x="2650858" y="80149"/>
                  </a:lnTo>
                  <a:lnTo>
                    <a:pt x="2678239" y="145237"/>
                  </a:lnTo>
                  <a:lnTo>
                    <a:pt x="2681859" y="181152"/>
                  </a:lnTo>
                  <a:lnTo>
                    <a:pt x="2681859" y="1797380"/>
                  </a:lnTo>
                  <a:lnTo>
                    <a:pt x="2667635" y="1867471"/>
                  </a:lnTo>
                  <a:lnTo>
                    <a:pt x="2628646" y="1925307"/>
                  </a:lnTo>
                  <a:lnTo>
                    <a:pt x="2570810" y="1964308"/>
                  </a:lnTo>
                  <a:lnTo>
                    <a:pt x="2500718" y="1978533"/>
                  </a:lnTo>
                  <a:lnTo>
                    <a:pt x="181152" y="1978533"/>
                  </a:lnTo>
                  <a:lnTo>
                    <a:pt x="111061" y="1964308"/>
                  </a:lnTo>
                  <a:lnTo>
                    <a:pt x="53225" y="1925307"/>
                  </a:lnTo>
                  <a:lnTo>
                    <a:pt x="14236" y="1867471"/>
                  </a:lnTo>
                  <a:lnTo>
                    <a:pt x="0" y="1797380"/>
                  </a:lnTo>
                  <a:lnTo>
                    <a:pt x="0" y="181152"/>
                  </a:lnTo>
                  <a:lnTo>
                    <a:pt x="14236" y="111061"/>
                  </a:lnTo>
                  <a:lnTo>
                    <a:pt x="53225" y="53225"/>
                  </a:lnTo>
                  <a:lnTo>
                    <a:pt x="111061" y="14224"/>
                  </a:lnTo>
                  <a:lnTo>
                    <a:pt x="181152" y="0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26551" y="6024371"/>
              <a:ext cx="3499104" cy="5829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12264" y="6010084"/>
              <a:ext cx="3528060" cy="611505"/>
            </a:xfrm>
            <a:custGeom>
              <a:avLst/>
              <a:gdLst/>
              <a:ahLst/>
              <a:cxnLst/>
              <a:rect l="l" t="t" r="r" b="b"/>
              <a:pathLst>
                <a:path w="3528059" h="611504">
                  <a:moveTo>
                    <a:pt x="62953" y="0"/>
                  </a:moveTo>
                  <a:lnTo>
                    <a:pt x="3464725" y="0"/>
                  </a:lnTo>
                  <a:lnTo>
                    <a:pt x="3488423" y="4787"/>
                  </a:lnTo>
                  <a:lnTo>
                    <a:pt x="3509010" y="18668"/>
                  </a:lnTo>
                  <a:lnTo>
                    <a:pt x="3522891" y="39255"/>
                  </a:lnTo>
                  <a:lnTo>
                    <a:pt x="3527679" y="62953"/>
                  </a:lnTo>
                  <a:lnTo>
                    <a:pt x="3527679" y="548551"/>
                  </a:lnTo>
                  <a:lnTo>
                    <a:pt x="3522891" y="572249"/>
                  </a:lnTo>
                  <a:lnTo>
                    <a:pt x="3509010" y="592835"/>
                  </a:lnTo>
                  <a:lnTo>
                    <a:pt x="3488423" y="606717"/>
                  </a:lnTo>
                  <a:lnTo>
                    <a:pt x="3464725" y="611504"/>
                  </a:lnTo>
                  <a:lnTo>
                    <a:pt x="62953" y="611504"/>
                  </a:lnTo>
                  <a:lnTo>
                    <a:pt x="39255" y="606717"/>
                  </a:lnTo>
                  <a:lnTo>
                    <a:pt x="18668" y="592835"/>
                  </a:lnTo>
                  <a:lnTo>
                    <a:pt x="4787" y="572249"/>
                  </a:lnTo>
                  <a:lnTo>
                    <a:pt x="0" y="548551"/>
                  </a:lnTo>
                  <a:lnTo>
                    <a:pt x="0" y="62953"/>
                  </a:lnTo>
                  <a:lnTo>
                    <a:pt x="4787" y="39255"/>
                  </a:lnTo>
                  <a:lnTo>
                    <a:pt x="18668" y="18668"/>
                  </a:lnTo>
                  <a:lnTo>
                    <a:pt x="39255" y="4787"/>
                  </a:lnTo>
                  <a:lnTo>
                    <a:pt x="62953" y="0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29699" y="5143500"/>
              <a:ext cx="1799844" cy="1874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15412" y="5129212"/>
              <a:ext cx="1828800" cy="216535"/>
            </a:xfrm>
            <a:custGeom>
              <a:avLst/>
              <a:gdLst/>
              <a:ahLst/>
              <a:cxnLst/>
              <a:rect l="l" t="t" r="r" b="b"/>
              <a:pathLst>
                <a:path w="1828800" h="216535">
                  <a:moveTo>
                    <a:pt x="28968" y="0"/>
                  </a:moveTo>
                  <a:lnTo>
                    <a:pt x="1799450" y="0"/>
                  </a:lnTo>
                  <a:lnTo>
                    <a:pt x="1809915" y="2108"/>
                  </a:lnTo>
                  <a:lnTo>
                    <a:pt x="1819706" y="8712"/>
                  </a:lnTo>
                  <a:lnTo>
                    <a:pt x="1826310" y="18503"/>
                  </a:lnTo>
                  <a:lnTo>
                    <a:pt x="1828418" y="28968"/>
                  </a:lnTo>
                  <a:lnTo>
                    <a:pt x="1828418" y="187058"/>
                  </a:lnTo>
                  <a:lnTo>
                    <a:pt x="1826310" y="197523"/>
                  </a:lnTo>
                  <a:lnTo>
                    <a:pt x="1819706" y="207314"/>
                  </a:lnTo>
                  <a:lnTo>
                    <a:pt x="1809915" y="213918"/>
                  </a:lnTo>
                  <a:lnTo>
                    <a:pt x="1799450" y="216027"/>
                  </a:lnTo>
                  <a:lnTo>
                    <a:pt x="28968" y="216027"/>
                  </a:lnTo>
                  <a:lnTo>
                    <a:pt x="18503" y="213918"/>
                  </a:lnTo>
                  <a:lnTo>
                    <a:pt x="8712" y="207314"/>
                  </a:lnTo>
                  <a:lnTo>
                    <a:pt x="2108" y="197523"/>
                  </a:lnTo>
                  <a:lnTo>
                    <a:pt x="0" y="187058"/>
                  </a:lnTo>
                  <a:lnTo>
                    <a:pt x="0" y="28968"/>
                  </a:lnTo>
                  <a:lnTo>
                    <a:pt x="2108" y="18503"/>
                  </a:lnTo>
                  <a:lnTo>
                    <a:pt x="8712" y="8712"/>
                  </a:lnTo>
                  <a:lnTo>
                    <a:pt x="18503" y="2108"/>
                  </a:lnTo>
                  <a:lnTo>
                    <a:pt x="28968" y="0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95843" y="1572005"/>
              <a:ext cx="4067555" cy="818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81561" y="1557718"/>
              <a:ext cx="4096385" cy="847090"/>
            </a:xfrm>
            <a:custGeom>
              <a:avLst/>
              <a:gdLst/>
              <a:ahLst/>
              <a:cxnLst/>
              <a:rect l="l" t="t" r="r" b="b"/>
              <a:pathLst>
                <a:path w="4096384" h="847089">
                  <a:moveTo>
                    <a:pt x="83896" y="0"/>
                  </a:moveTo>
                  <a:lnTo>
                    <a:pt x="4012222" y="0"/>
                  </a:lnTo>
                  <a:lnTo>
                    <a:pt x="4028541" y="1651"/>
                  </a:lnTo>
                  <a:lnTo>
                    <a:pt x="4071391" y="24739"/>
                  </a:lnTo>
                  <a:lnTo>
                    <a:pt x="4094479" y="67576"/>
                  </a:lnTo>
                  <a:lnTo>
                    <a:pt x="4096130" y="83896"/>
                  </a:lnTo>
                  <a:lnTo>
                    <a:pt x="4096130" y="763066"/>
                  </a:lnTo>
                  <a:lnTo>
                    <a:pt x="4081729" y="809688"/>
                  </a:lnTo>
                  <a:lnTo>
                    <a:pt x="4044454" y="840371"/>
                  </a:lnTo>
                  <a:lnTo>
                    <a:pt x="4012222" y="846963"/>
                  </a:lnTo>
                  <a:lnTo>
                    <a:pt x="83896" y="846963"/>
                  </a:lnTo>
                  <a:lnTo>
                    <a:pt x="37261" y="832561"/>
                  </a:lnTo>
                  <a:lnTo>
                    <a:pt x="6578" y="795299"/>
                  </a:lnTo>
                  <a:lnTo>
                    <a:pt x="0" y="763066"/>
                  </a:lnTo>
                  <a:lnTo>
                    <a:pt x="0" y="83896"/>
                  </a:lnTo>
                  <a:lnTo>
                    <a:pt x="14389" y="37274"/>
                  </a:lnTo>
                  <a:lnTo>
                    <a:pt x="51663" y="6591"/>
                  </a:lnTo>
                  <a:lnTo>
                    <a:pt x="83896" y="0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41919" y="1412747"/>
              <a:ext cx="302895" cy="318770"/>
            </a:xfrm>
            <a:custGeom>
              <a:avLst/>
              <a:gdLst/>
              <a:ahLst/>
              <a:cxnLst/>
              <a:rect l="l" t="t" r="r" b="b"/>
              <a:pathLst>
                <a:path w="302895" h="318769">
                  <a:moveTo>
                    <a:pt x="151257" y="0"/>
                  </a:moveTo>
                  <a:lnTo>
                    <a:pt x="103446" y="8118"/>
                  </a:lnTo>
                  <a:lnTo>
                    <a:pt x="61924" y="30726"/>
                  </a:lnTo>
                  <a:lnTo>
                    <a:pt x="29182" y="65200"/>
                  </a:lnTo>
                  <a:lnTo>
                    <a:pt x="7710" y="108918"/>
                  </a:lnTo>
                  <a:lnTo>
                    <a:pt x="0" y="159258"/>
                  </a:lnTo>
                  <a:lnTo>
                    <a:pt x="7710" y="209597"/>
                  </a:lnTo>
                  <a:lnTo>
                    <a:pt x="29182" y="253315"/>
                  </a:lnTo>
                  <a:lnTo>
                    <a:pt x="61924" y="287789"/>
                  </a:lnTo>
                  <a:lnTo>
                    <a:pt x="103446" y="310397"/>
                  </a:lnTo>
                  <a:lnTo>
                    <a:pt x="151257" y="318516"/>
                  </a:lnTo>
                  <a:lnTo>
                    <a:pt x="199067" y="310397"/>
                  </a:lnTo>
                  <a:lnTo>
                    <a:pt x="240589" y="287789"/>
                  </a:lnTo>
                  <a:lnTo>
                    <a:pt x="273331" y="253315"/>
                  </a:lnTo>
                  <a:lnTo>
                    <a:pt x="294803" y="209597"/>
                  </a:lnTo>
                  <a:lnTo>
                    <a:pt x="302514" y="159258"/>
                  </a:lnTo>
                  <a:lnTo>
                    <a:pt x="294803" y="108918"/>
                  </a:lnTo>
                  <a:lnTo>
                    <a:pt x="273331" y="65200"/>
                  </a:lnTo>
                  <a:lnTo>
                    <a:pt x="240589" y="30726"/>
                  </a:lnTo>
                  <a:lnTo>
                    <a:pt x="199067" y="8118"/>
                  </a:lnTo>
                  <a:lnTo>
                    <a:pt x="15125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842097" y="1457793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51342" y="2411729"/>
            <a:ext cx="303530" cy="318770"/>
          </a:xfrm>
          <a:custGeom>
            <a:avLst/>
            <a:gdLst/>
            <a:ahLst/>
            <a:cxnLst/>
            <a:rect l="l" t="t" r="r" b="b"/>
            <a:pathLst>
              <a:path w="303529" h="318769">
                <a:moveTo>
                  <a:pt x="151638" y="0"/>
                </a:moveTo>
                <a:lnTo>
                  <a:pt x="103710" y="8118"/>
                </a:lnTo>
                <a:lnTo>
                  <a:pt x="62084" y="30726"/>
                </a:lnTo>
                <a:lnTo>
                  <a:pt x="29258" y="65200"/>
                </a:lnTo>
                <a:lnTo>
                  <a:pt x="7730" y="108918"/>
                </a:lnTo>
                <a:lnTo>
                  <a:pt x="0" y="159258"/>
                </a:lnTo>
                <a:lnTo>
                  <a:pt x="7730" y="209597"/>
                </a:lnTo>
                <a:lnTo>
                  <a:pt x="29258" y="253315"/>
                </a:lnTo>
                <a:lnTo>
                  <a:pt x="62084" y="287789"/>
                </a:lnTo>
                <a:lnTo>
                  <a:pt x="103710" y="310397"/>
                </a:lnTo>
                <a:lnTo>
                  <a:pt x="151638" y="318516"/>
                </a:lnTo>
                <a:lnTo>
                  <a:pt x="199565" y="310397"/>
                </a:lnTo>
                <a:lnTo>
                  <a:pt x="241191" y="287789"/>
                </a:lnTo>
                <a:lnTo>
                  <a:pt x="274017" y="253315"/>
                </a:lnTo>
                <a:lnTo>
                  <a:pt x="295545" y="209597"/>
                </a:lnTo>
                <a:lnTo>
                  <a:pt x="303276" y="159258"/>
                </a:lnTo>
                <a:lnTo>
                  <a:pt x="295545" y="108918"/>
                </a:lnTo>
                <a:lnTo>
                  <a:pt x="274017" y="65200"/>
                </a:lnTo>
                <a:lnTo>
                  <a:pt x="241191" y="30726"/>
                </a:lnTo>
                <a:lnTo>
                  <a:pt x="199565" y="8118"/>
                </a:lnTo>
                <a:lnTo>
                  <a:pt x="15163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551768" y="245677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55202" y="4919471"/>
            <a:ext cx="302895" cy="318135"/>
          </a:xfrm>
          <a:custGeom>
            <a:avLst/>
            <a:gdLst/>
            <a:ahLst/>
            <a:cxnLst/>
            <a:rect l="l" t="t" r="r" b="b"/>
            <a:pathLst>
              <a:path w="302895" h="318135">
                <a:moveTo>
                  <a:pt x="151257" y="0"/>
                </a:moveTo>
                <a:lnTo>
                  <a:pt x="103446" y="8099"/>
                </a:lnTo>
                <a:lnTo>
                  <a:pt x="61924" y="30654"/>
                </a:lnTo>
                <a:lnTo>
                  <a:pt x="29182" y="65046"/>
                </a:lnTo>
                <a:lnTo>
                  <a:pt x="7710" y="108659"/>
                </a:lnTo>
                <a:lnTo>
                  <a:pt x="0" y="158876"/>
                </a:lnTo>
                <a:lnTo>
                  <a:pt x="7710" y="209094"/>
                </a:lnTo>
                <a:lnTo>
                  <a:pt x="29182" y="252707"/>
                </a:lnTo>
                <a:lnTo>
                  <a:pt x="61924" y="287099"/>
                </a:lnTo>
                <a:lnTo>
                  <a:pt x="103446" y="309654"/>
                </a:lnTo>
                <a:lnTo>
                  <a:pt x="151257" y="317753"/>
                </a:lnTo>
                <a:lnTo>
                  <a:pt x="199067" y="309654"/>
                </a:lnTo>
                <a:lnTo>
                  <a:pt x="240589" y="287099"/>
                </a:lnTo>
                <a:lnTo>
                  <a:pt x="273331" y="252707"/>
                </a:lnTo>
                <a:lnTo>
                  <a:pt x="294803" y="209094"/>
                </a:lnTo>
                <a:lnTo>
                  <a:pt x="302514" y="158876"/>
                </a:lnTo>
                <a:lnTo>
                  <a:pt x="294803" y="108659"/>
                </a:lnTo>
                <a:lnTo>
                  <a:pt x="273331" y="65046"/>
                </a:lnTo>
                <a:lnTo>
                  <a:pt x="240589" y="30654"/>
                </a:lnTo>
                <a:lnTo>
                  <a:pt x="199067" y="8099"/>
                </a:lnTo>
                <a:lnTo>
                  <a:pt x="15125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16939" y="4123871"/>
            <a:ext cx="10094595" cy="122491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1075"/>
              </a:spcBef>
            </a:pPr>
            <a:r>
              <a:rPr sz="1600" spc="-15" dirty="0">
                <a:latin typeface="Calibri"/>
                <a:cs typeface="Calibri"/>
              </a:rPr>
              <a:t>Data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Wrangling:</a:t>
            </a:r>
            <a:endParaRPr sz="1600">
              <a:latin typeface="Calibri"/>
              <a:cs typeface="Calibri"/>
            </a:endParaRPr>
          </a:p>
          <a:p>
            <a:pPr marL="298450" marR="5080" indent="-285750">
              <a:lnSpc>
                <a:spcPts val="1510"/>
              </a:lnSpc>
              <a:spcBef>
                <a:spcPts val="10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65" dirty="0">
                <a:latin typeface="Calibri"/>
                <a:cs typeface="Calibri"/>
              </a:rPr>
              <a:t>To </a:t>
            </a:r>
            <a:r>
              <a:rPr sz="1400" spc="-10" dirty="0">
                <a:latin typeface="Calibri"/>
                <a:cs typeface="Calibri"/>
              </a:rPr>
              <a:t>determine </a:t>
            </a:r>
            <a:r>
              <a:rPr sz="1400" spc="-5" dirty="0">
                <a:latin typeface="Calibri"/>
                <a:cs typeface="Calibri"/>
              </a:rPr>
              <a:t>whether a </a:t>
            </a:r>
            <a:r>
              <a:rPr sz="1400" spc="-10" dirty="0">
                <a:latin typeface="Calibri"/>
                <a:cs typeface="Calibri"/>
              </a:rPr>
              <a:t>booster </a:t>
            </a:r>
            <a:r>
              <a:rPr sz="1400" spc="-5" dirty="0">
                <a:latin typeface="Calibri"/>
                <a:cs typeface="Calibri"/>
              </a:rPr>
              <a:t>will successfully land, it is </a:t>
            </a:r>
            <a:r>
              <a:rPr sz="1400" spc="-10" dirty="0">
                <a:latin typeface="Calibri"/>
                <a:cs typeface="Calibri"/>
              </a:rPr>
              <a:t>best to </a:t>
            </a:r>
            <a:r>
              <a:rPr sz="1400" spc="-15" dirty="0">
                <a:latin typeface="Calibri"/>
                <a:cs typeface="Calibri"/>
              </a:rPr>
              <a:t>have </a:t>
            </a:r>
            <a:r>
              <a:rPr sz="1400" spc="-5" dirty="0">
                <a:latin typeface="Calibri"/>
                <a:cs typeface="Calibri"/>
              </a:rPr>
              <a:t>a binary </a:t>
            </a:r>
            <a:r>
              <a:rPr sz="1400" spc="-10" dirty="0">
                <a:latin typeface="Calibri"/>
                <a:cs typeface="Calibri"/>
              </a:rPr>
              <a:t>column, </a:t>
            </a:r>
            <a:r>
              <a:rPr sz="1400" spc="-5" dirty="0">
                <a:latin typeface="Calibri"/>
                <a:cs typeface="Calibri"/>
              </a:rPr>
              <a:t>i.e., </a:t>
            </a:r>
            <a:r>
              <a:rPr sz="1400" spc="-10" dirty="0">
                <a:latin typeface="Calibri"/>
                <a:cs typeface="Calibri"/>
              </a:rPr>
              <a:t>where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value </a:t>
            </a:r>
            <a:r>
              <a:rPr sz="1400" spc="-5" dirty="0">
                <a:latin typeface="Calibri"/>
                <a:cs typeface="Calibri"/>
              </a:rPr>
              <a:t>is 1 or 0, representing the  success of the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landing.</a:t>
            </a:r>
            <a:endParaRPr sz="1400">
              <a:latin typeface="Calibri"/>
              <a:cs typeface="Calibri"/>
            </a:endParaRPr>
          </a:p>
          <a:p>
            <a:pPr marR="1957705" algn="r">
              <a:lnSpc>
                <a:spcPts val="955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  <a:p>
            <a:pPr marL="298450" indent="-285750">
              <a:lnSpc>
                <a:spcPts val="1535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latin typeface="Calibri"/>
                <a:cs typeface="Calibri"/>
              </a:rPr>
              <a:t>This is done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by: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29193" y="5891784"/>
            <a:ext cx="302895" cy="318770"/>
          </a:xfrm>
          <a:custGeom>
            <a:avLst/>
            <a:gdLst/>
            <a:ahLst/>
            <a:cxnLst/>
            <a:rect l="l" t="t" r="r" b="b"/>
            <a:pathLst>
              <a:path w="302895" h="318770">
                <a:moveTo>
                  <a:pt x="151257" y="0"/>
                </a:moveTo>
                <a:lnTo>
                  <a:pt x="103446" y="8118"/>
                </a:lnTo>
                <a:lnTo>
                  <a:pt x="61924" y="30726"/>
                </a:lnTo>
                <a:lnTo>
                  <a:pt x="29182" y="65200"/>
                </a:lnTo>
                <a:lnTo>
                  <a:pt x="7710" y="108918"/>
                </a:lnTo>
                <a:lnTo>
                  <a:pt x="0" y="159257"/>
                </a:lnTo>
                <a:lnTo>
                  <a:pt x="7710" y="209597"/>
                </a:lnTo>
                <a:lnTo>
                  <a:pt x="29182" y="253315"/>
                </a:lnTo>
                <a:lnTo>
                  <a:pt x="61924" y="287789"/>
                </a:lnTo>
                <a:lnTo>
                  <a:pt x="103446" y="310397"/>
                </a:lnTo>
                <a:lnTo>
                  <a:pt x="151257" y="318515"/>
                </a:lnTo>
                <a:lnTo>
                  <a:pt x="199067" y="310397"/>
                </a:lnTo>
                <a:lnTo>
                  <a:pt x="240589" y="287789"/>
                </a:lnTo>
                <a:lnTo>
                  <a:pt x="273331" y="253315"/>
                </a:lnTo>
                <a:lnTo>
                  <a:pt x="294803" y="209597"/>
                </a:lnTo>
                <a:lnTo>
                  <a:pt x="302514" y="159257"/>
                </a:lnTo>
                <a:lnTo>
                  <a:pt x="294803" y="108918"/>
                </a:lnTo>
                <a:lnTo>
                  <a:pt x="273331" y="65200"/>
                </a:lnTo>
                <a:lnTo>
                  <a:pt x="240589" y="30726"/>
                </a:lnTo>
                <a:lnTo>
                  <a:pt x="199067" y="8118"/>
                </a:lnTo>
                <a:lnTo>
                  <a:pt x="15125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129062" y="593700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101320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Exploratory </a:t>
            </a:r>
            <a:r>
              <a:rPr spc="-30" dirty="0"/>
              <a:t>data </a:t>
            </a:r>
            <a:r>
              <a:rPr spc="-10" dirty="0"/>
              <a:t>analysis </a:t>
            </a:r>
            <a:r>
              <a:rPr spc="-5" dirty="0"/>
              <a:t>(eda) –</a:t>
            </a:r>
            <a:r>
              <a:rPr spc="135" dirty="0"/>
              <a:t> </a:t>
            </a:r>
            <a:r>
              <a:rPr spc="-15" dirty="0">
                <a:solidFill>
                  <a:srgbClr val="EC7C30"/>
                </a:solidFill>
              </a:rPr>
              <a:t>visualization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41" y="1825879"/>
            <a:ext cx="2570480" cy="189928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marR="5080" indent="-228600">
              <a:lnSpc>
                <a:spcPts val="151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15" dirty="0">
                <a:latin typeface="Calibri"/>
                <a:cs typeface="Calibri"/>
              </a:rPr>
              <a:t>Scatter </a:t>
            </a:r>
            <a:r>
              <a:rPr sz="1400" spc="-5" dirty="0">
                <a:latin typeface="Calibri"/>
                <a:cs typeface="Calibri"/>
              </a:rPr>
              <a:t>charts </a:t>
            </a:r>
            <a:r>
              <a:rPr sz="1400" spc="-10" dirty="0">
                <a:latin typeface="Calibri"/>
                <a:cs typeface="Calibri"/>
              </a:rPr>
              <a:t>were produced to  visualize </a:t>
            </a:r>
            <a:r>
              <a:rPr sz="1400" spc="-5" dirty="0">
                <a:latin typeface="Calibri"/>
                <a:cs typeface="Calibri"/>
              </a:rPr>
              <a:t>the relationships  between:</a:t>
            </a:r>
            <a:endParaRPr sz="1400" dirty="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0" dirty="0">
                <a:latin typeface="Calibri"/>
                <a:cs typeface="Calibri"/>
              </a:rPr>
              <a:t>Flight </a:t>
            </a:r>
            <a:r>
              <a:rPr sz="1400" spc="-5" dirty="0">
                <a:latin typeface="Calibri"/>
                <a:cs typeface="Calibri"/>
              </a:rPr>
              <a:t>Number and Launch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Site</a:t>
            </a:r>
            <a:endParaRPr sz="1400" dirty="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83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5" dirty="0">
                <a:latin typeface="Calibri"/>
                <a:cs typeface="Calibri"/>
              </a:rPr>
              <a:t>Payload </a:t>
            </a:r>
            <a:r>
              <a:rPr sz="1400" spc="-5" dirty="0">
                <a:latin typeface="Calibri"/>
                <a:cs typeface="Calibri"/>
              </a:rPr>
              <a:t>and Launch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Site</a:t>
            </a:r>
            <a:endParaRPr sz="1400" dirty="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82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latin typeface="Calibri"/>
                <a:cs typeface="Calibri"/>
              </a:rPr>
              <a:t>Orbit </a:t>
            </a:r>
            <a:r>
              <a:rPr sz="1400" spc="-20" dirty="0">
                <a:latin typeface="Calibri"/>
                <a:cs typeface="Calibri"/>
              </a:rPr>
              <a:t>Type </a:t>
            </a:r>
            <a:r>
              <a:rPr sz="1400" spc="-5" dirty="0">
                <a:latin typeface="Calibri"/>
                <a:cs typeface="Calibri"/>
              </a:rPr>
              <a:t>and </a:t>
            </a:r>
            <a:r>
              <a:rPr sz="1400" spc="-10" dirty="0">
                <a:latin typeface="Calibri"/>
                <a:cs typeface="Calibri"/>
              </a:rPr>
              <a:t>Flight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Number</a:t>
            </a:r>
            <a:endParaRPr sz="1400" dirty="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83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5" dirty="0">
                <a:latin typeface="Calibri"/>
                <a:cs typeface="Calibri"/>
              </a:rPr>
              <a:t>Payload </a:t>
            </a:r>
            <a:r>
              <a:rPr sz="1400" spc="-5" dirty="0">
                <a:latin typeface="Calibri"/>
                <a:cs typeface="Calibri"/>
              </a:rPr>
              <a:t>and Orbit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Type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3640" y="1148331"/>
            <a:ext cx="59531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4060190" algn="l"/>
              </a:tabLst>
            </a:pPr>
            <a:r>
              <a:rPr sz="2800" spc="-30" dirty="0">
                <a:solidFill>
                  <a:srgbClr val="EC7C30"/>
                </a:solidFill>
                <a:latin typeface="Calibri"/>
                <a:cs typeface="Calibri"/>
              </a:rPr>
              <a:t>SCATTER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CHARTS	</a:t>
            </a:r>
            <a:r>
              <a:rPr sz="2800" dirty="0">
                <a:solidFill>
                  <a:srgbClr val="EC7C30"/>
                </a:solidFill>
                <a:latin typeface="Arial"/>
                <a:cs typeface="Arial"/>
              </a:rPr>
              <a:t>• </a:t>
            </a:r>
            <a:r>
              <a:rPr sz="2800" spc="-15" dirty="0">
                <a:solidFill>
                  <a:srgbClr val="EC7C30"/>
                </a:solidFill>
                <a:latin typeface="Calibri"/>
                <a:cs typeface="Calibri"/>
              </a:rPr>
              <a:t>BAR</a:t>
            </a:r>
            <a:r>
              <a:rPr sz="2800" spc="-2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CHART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24996" y="1844308"/>
            <a:ext cx="3225165" cy="74993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marR="5080" indent="-228600">
              <a:lnSpc>
                <a:spcPts val="151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A bar chart </a:t>
            </a:r>
            <a:r>
              <a:rPr sz="1400" spc="-10" dirty="0">
                <a:latin typeface="Calibri"/>
                <a:cs typeface="Calibri"/>
              </a:rPr>
              <a:t>was produced to visualize </a:t>
            </a:r>
            <a:r>
              <a:rPr sz="1400" spc="-5" dirty="0">
                <a:latin typeface="Calibri"/>
                <a:cs typeface="Calibri"/>
              </a:rPr>
              <a:t>the  relationship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between:</a:t>
            </a:r>
            <a:endParaRPr sz="1400" dirty="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latin typeface="Calibri"/>
                <a:cs typeface="Calibri"/>
              </a:rPr>
              <a:t>Success </a:t>
            </a:r>
            <a:r>
              <a:rPr sz="1400" spc="-10" dirty="0">
                <a:latin typeface="Calibri"/>
                <a:cs typeface="Calibri"/>
              </a:rPr>
              <a:t>Rate </a:t>
            </a:r>
            <a:r>
              <a:rPr sz="1400" spc="-5" dirty="0">
                <a:latin typeface="Calibri"/>
                <a:cs typeface="Calibri"/>
              </a:rPr>
              <a:t>and Orbit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Type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46118" y="1174466"/>
            <a:ext cx="21189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LINE</a:t>
            </a:r>
            <a:r>
              <a:rPr sz="2800" spc="-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CHARTS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69838" y="1825879"/>
            <a:ext cx="3291840" cy="94234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marR="5080" indent="-228600">
              <a:lnSpc>
                <a:spcPts val="151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Line charts </a:t>
            </a:r>
            <a:r>
              <a:rPr sz="1400" spc="-10" dirty="0">
                <a:latin typeface="Calibri"/>
                <a:cs typeface="Calibri"/>
              </a:rPr>
              <a:t>were produced to visualize </a:t>
            </a:r>
            <a:r>
              <a:rPr sz="1400" spc="-5" dirty="0">
                <a:latin typeface="Calibri"/>
                <a:cs typeface="Calibri"/>
              </a:rPr>
              <a:t>the  relationships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between:</a:t>
            </a:r>
            <a:endParaRPr sz="1400" dirty="0">
              <a:latin typeface="Calibri"/>
              <a:cs typeface="Calibri"/>
            </a:endParaRPr>
          </a:p>
          <a:p>
            <a:pPr marL="298450" marR="285750" indent="-285750">
              <a:lnSpc>
                <a:spcPts val="1510"/>
              </a:lnSpc>
              <a:spcBef>
                <a:spcPts val="10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latin typeface="Calibri"/>
                <a:cs typeface="Calibri"/>
              </a:rPr>
              <a:t>Success </a:t>
            </a:r>
            <a:r>
              <a:rPr sz="1400" spc="-10" dirty="0">
                <a:latin typeface="Calibri"/>
                <a:cs typeface="Calibri"/>
              </a:rPr>
              <a:t>Rate </a:t>
            </a:r>
            <a:r>
              <a:rPr sz="1400" spc="-5" dirty="0">
                <a:latin typeface="Calibri"/>
                <a:cs typeface="Calibri"/>
              </a:rPr>
              <a:t>and </a:t>
            </a:r>
            <a:r>
              <a:rPr sz="1400" spc="-30" dirty="0">
                <a:latin typeface="Calibri"/>
                <a:cs typeface="Calibri"/>
              </a:rPr>
              <a:t>Year </a:t>
            </a:r>
            <a:r>
              <a:rPr sz="1400" spc="-5" dirty="0">
                <a:latin typeface="Calibri"/>
                <a:cs typeface="Calibri"/>
              </a:rPr>
              <a:t>(i.e. the launch  success </a:t>
            </a:r>
            <a:r>
              <a:rPr sz="1400" spc="-10" dirty="0">
                <a:latin typeface="Calibri"/>
                <a:cs typeface="Calibri"/>
              </a:rPr>
              <a:t>yearly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trend)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90871" y="4150614"/>
            <a:ext cx="8847455" cy="885190"/>
            <a:chOff x="1690871" y="4150614"/>
            <a:chExt cx="8847455" cy="885190"/>
          </a:xfrm>
        </p:grpSpPr>
        <p:sp>
          <p:nvSpPr>
            <p:cNvPr id="10" name="object 10"/>
            <p:cNvSpPr/>
            <p:nvPr/>
          </p:nvSpPr>
          <p:spPr>
            <a:xfrm>
              <a:off x="1690865" y="4150613"/>
              <a:ext cx="885190" cy="885190"/>
            </a:xfrm>
            <a:custGeom>
              <a:avLst/>
              <a:gdLst/>
              <a:ahLst/>
              <a:cxnLst/>
              <a:rect l="l" t="t" r="r" b="b"/>
              <a:pathLst>
                <a:path w="885189" h="885189">
                  <a:moveTo>
                    <a:pt x="884682" y="806450"/>
                  </a:moveTo>
                  <a:lnTo>
                    <a:pt x="78066" y="806450"/>
                  </a:lnTo>
                  <a:lnTo>
                    <a:pt x="78066" y="0"/>
                  </a:lnTo>
                  <a:lnTo>
                    <a:pt x="0" y="0"/>
                  </a:lnTo>
                  <a:lnTo>
                    <a:pt x="0" y="806450"/>
                  </a:lnTo>
                  <a:lnTo>
                    <a:pt x="0" y="885190"/>
                  </a:lnTo>
                  <a:lnTo>
                    <a:pt x="884682" y="885190"/>
                  </a:lnTo>
                  <a:lnTo>
                    <a:pt x="884682" y="806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effectLst>
                  <a:outerShdw blurRad="50800" dist="50800" dir="5400000" algn="ctr" rotWithShape="0">
                    <a:schemeClr val="tx1"/>
                  </a:outerShdw>
                </a:effectLst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847087" y="4788408"/>
              <a:ext cx="103631" cy="1036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effectLst>
                  <a:outerShdw blurRad="50800" dist="50800" dir="5400000" algn="ctr" rotWithShape="0">
                    <a:schemeClr val="tx1"/>
                  </a:outerShdw>
                </a:effectLst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898903" y="4619244"/>
              <a:ext cx="103631" cy="1036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effectLst>
                  <a:outerShdw blurRad="50800" dist="50800" dir="5400000" algn="ctr" rotWithShape="0">
                    <a:schemeClr val="tx1"/>
                  </a:outerShdw>
                </a:effectLst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081021" y="4645152"/>
              <a:ext cx="104393" cy="1043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effectLst>
                  <a:outerShdw blurRad="50800" dist="50800" dir="5400000" algn="ctr" rotWithShape="0">
                    <a:schemeClr val="tx1"/>
                  </a:outerShdw>
                </a:effectLst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081021" y="4463034"/>
              <a:ext cx="104393" cy="1036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effectLst>
                  <a:outerShdw blurRad="50800" dist="50800" dir="5400000" algn="ctr" rotWithShape="0">
                    <a:schemeClr val="tx1"/>
                  </a:outerShdw>
                </a:effectLst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250185" y="4411218"/>
              <a:ext cx="104393" cy="1036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effectLst>
                  <a:outerShdw blurRad="50800" dist="50800" dir="5400000" algn="ctr" rotWithShape="0">
                    <a:schemeClr val="tx1"/>
                  </a:outerShdw>
                </a:effectLst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432303" y="4411218"/>
              <a:ext cx="104393" cy="1036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effectLst>
                  <a:outerShdw blurRad="50800" dist="50800" dir="5400000" algn="ctr" rotWithShape="0">
                    <a:schemeClr val="tx1"/>
                  </a:outerShdw>
                </a:effectLst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432303" y="4215384"/>
              <a:ext cx="104393" cy="1043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effectLst>
                  <a:outerShdw blurRad="50800" dist="50800" dir="5400000" algn="ctr" rotWithShape="0">
                    <a:schemeClr val="tx1"/>
                  </a:outerShdw>
                </a:effectLst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660885" y="4150613"/>
              <a:ext cx="885190" cy="885190"/>
            </a:xfrm>
            <a:custGeom>
              <a:avLst/>
              <a:gdLst/>
              <a:ahLst/>
              <a:cxnLst/>
              <a:rect l="l" t="t" r="r" b="b"/>
              <a:pathLst>
                <a:path w="885190" h="885189">
                  <a:moveTo>
                    <a:pt x="884694" y="806450"/>
                  </a:moveTo>
                  <a:lnTo>
                    <a:pt x="78066" y="806450"/>
                  </a:lnTo>
                  <a:lnTo>
                    <a:pt x="78066" y="0"/>
                  </a:lnTo>
                  <a:lnTo>
                    <a:pt x="0" y="0"/>
                  </a:lnTo>
                  <a:lnTo>
                    <a:pt x="0" y="806450"/>
                  </a:lnTo>
                  <a:lnTo>
                    <a:pt x="0" y="885190"/>
                  </a:lnTo>
                  <a:lnTo>
                    <a:pt x="884694" y="885190"/>
                  </a:lnTo>
                  <a:lnTo>
                    <a:pt x="884694" y="806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effectLst>
                  <a:outerShdw blurRad="50800" dist="50800" dir="5400000" algn="ctr" rotWithShape="0">
                    <a:schemeClr val="tx1"/>
                  </a:outerShdw>
                </a:effectLst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817108" y="4150613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79" h="728979">
                  <a:moveTo>
                    <a:pt x="143256" y="273558"/>
                  </a:moveTo>
                  <a:lnTo>
                    <a:pt x="0" y="273558"/>
                  </a:lnTo>
                  <a:lnTo>
                    <a:pt x="0" y="728472"/>
                  </a:lnTo>
                  <a:lnTo>
                    <a:pt x="143256" y="728472"/>
                  </a:lnTo>
                  <a:lnTo>
                    <a:pt x="143256" y="273558"/>
                  </a:lnTo>
                  <a:close/>
                </a:path>
                <a:path w="728979" h="728979">
                  <a:moveTo>
                    <a:pt x="338315" y="0"/>
                  </a:moveTo>
                  <a:lnTo>
                    <a:pt x="195072" y="0"/>
                  </a:lnTo>
                  <a:lnTo>
                    <a:pt x="195072" y="728472"/>
                  </a:lnTo>
                  <a:lnTo>
                    <a:pt x="338315" y="728472"/>
                  </a:lnTo>
                  <a:lnTo>
                    <a:pt x="338315" y="0"/>
                  </a:lnTo>
                  <a:close/>
                </a:path>
                <a:path w="728979" h="728979">
                  <a:moveTo>
                    <a:pt x="533387" y="273558"/>
                  </a:moveTo>
                  <a:lnTo>
                    <a:pt x="390144" y="273558"/>
                  </a:lnTo>
                  <a:lnTo>
                    <a:pt x="390144" y="728472"/>
                  </a:lnTo>
                  <a:lnTo>
                    <a:pt x="533387" y="728472"/>
                  </a:lnTo>
                  <a:lnTo>
                    <a:pt x="533387" y="273558"/>
                  </a:lnTo>
                  <a:close/>
                </a:path>
                <a:path w="728979" h="728979">
                  <a:moveTo>
                    <a:pt x="728472" y="494538"/>
                  </a:moveTo>
                  <a:lnTo>
                    <a:pt x="585216" y="494538"/>
                  </a:lnTo>
                  <a:lnTo>
                    <a:pt x="585216" y="728472"/>
                  </a:lnTo>
                  <a:lnTo>
                    <a:pt x="728472" y="728472"/>
                  </a:lnTo>
                  <a:lnTo>
                    <a:pt x="728472" y="49453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>
                <a:effectLst>
                  <a:outerShdw blurRad="50800" dist="50800" dir="5400000" algn="ctr" rotWithShape="0">
                    <a:schemeClr val="tx1"/>
                  </a:outerShdw>
                </a:effectLst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9653016" y="4150613"/>
              <a:ext cx="885190" cy="885190"/>
            </a:xfrm>
            <a:custGeom>
              <a:avLst/>
              <a:gdLst/>
              <a:ahLst/>
              <a:cxnLst/>
              <a:rect l="l" t="t" r="r" b="b"/>
              <a:pathLst>
                <a:path w="885190" h="885189">
                  <a:moveTo>
                    <a:pt x="884682" y="806450"/>
                  </a:moveTo>
                  <a:lnTo>
                    <a:pt x="78054" y="806450"/>
                  </a:lnTo>
                  <a:lnTo>
                    <a:pt x="78054" y="0"/>
                  </a:lnTo>
                  <a:lnTo>
                    <a:pt x="0" y="0"/>
                  </a:lnTo>
                  <a:lnTo>
                    <a:pt x="0" y="806450"/>
                  </a:lnTo>
                  <a:lnTo>
                    <a:pt x="0" y="885190"/>
                  </a:lnTo>
                  <a:lnTo>
                    <a:pt x="884682" y="885190"/>
                  </a:lnTo>
                  <a:lnTo>
                    <a:pt x="884682" y="806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effectLst>
                  <a:outerShdw blurRad="50800" dist="50800" dir="5400000" algn="ctr" rotWithShape="0">
                    <a:schemeClr val="tx1"/>
                  </a:outerShdw>
                </a:effectLs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9781792" y="4371594"/>
              <a:ext cx="756285" cy="444500"/>
            </a:xfrm>
            <a:custGeom>
              <a:avLst/>
              <a:gdLst/>
              <a:ahLst/>
              <a:cxnLst/>
              <a:rect l="l" t="t" r="r" b="b"/>
              <a:pathLst>
                <a:path w="756284" h="444500">
                  <a:moveTo>
                    <a:pt x="755904" y="0"/>
                  </a:moveTo>
                  <a:lnTo>
                    <a:pt x="547738" y="0"/>
                  </a:lnTo>
                  <a:lnTo>
                    <a:pt x="624497" y="76860"/>
                  </a:lnTo>
                  <a:lnTo>
                    <a:pt x="521716" y="179781"/>
                  </a:lnTo>
                  <a:lnTo>
                    <a:pt x="443661" y="101612"/>
                  </a:lnTo>
                  <a:lnTo>
                    <a:pt x="313550" y="231889"/>
                  </a:lnTo>
                  <a:lnTo>
                    <a:pt x="235483" y="153733"/>
                  </a:lnTo>
                  <a:lnTo>
                    <a:pt x="0" y="389534"/>
                  </a:lnTo>
                  <a:lnTo>
                    <a:pt x="54648" y="444245"/>
                  </a:lnTo>
                  <a:lnTo>
                    <a:pt x="235483" y="263156"/>
                  </a:lnTo>
                  <a:lnTo>
                    <a:pt x="313550" y="341325"/>
                  </a:lnTo>
                  <a:lnTo>
                    <a:pt x="443661" y="211048"/>
                  </a:lnTo>
                  <a:lnTo>
                    <a:pt x="521716" y="289217"/>
                  </a:lnTo>
                  <a:lnTo>
                    <a:pt x="679145" y="131584"/>
                  </a:lnTo>
                  <a:lnTo>
                    <a:pt x="755904" y="208445"/>
                  </a:lnTo>
                  <a:lnTo>
                    <a:pt x="75590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>
                <a:effectLst>
                  <a:outerShdw blurRad="50800" dist="50800" dir="5400000" algn="ctr" rotWithShape="0">
                    <a:schemeClr val="tx1"/>
                  </a:outerShdw>
                </a:effectLst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14100" y="5376802"/>
            <a:ext cx="313817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15" dirty="0">
                <a:latin typeface="Calibri"/>
                <a:cs typeface="Calibri"/>
              </a:rPr>
              <a:t>Scatter </a:t>
            </a:r>
            <a:r>
              <a:rPr sz="1400" spc="-5" dirty="0">
                <a:latin typeface="Calibri"/>
                <a:cs typeface="Calibri"/>
              </a:rPr>
              <a:t>charts </a:t>
            </a:r>
            <a:r>
              <a:rPr sz="1400" spc="-10" dirty="0">
                <a:latin typeface="Calibri"/>
                <a:cs typeface="Calibri"/>
              </a:rPr>
              <a:t>are useful to </a:t>
            </a:r>
            <a:r>
              <a:rPr sz="1400" spc="-5" dirty="0">
                <a:latin typeface="Calibri"/>
                <a:cs typeface="Calibri"/>
              </a:rPr>
              <a:t>observe  relationships, or </a:t>
            </a:r>
            <a:r>
              <a:rPr sz="1400" spc="-10" dirty="0">
                <a:latin typeface="Calibri"/>
                <a:cs typeface="Calibri"/>
              </a:rPr>
              <a:t>correlations, between two  </a:t>
            </a:r>
            <a:r>
              <a:rPr sz="1400" spc="-5" dirty="0">
                <a:latin typeface="Calibri"/>
                <a:cs typeface="Calibri"/>
              </a:rPr>
              <a:t>numeric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variables.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01250" y="5376980"/>
            <a:ext cx="319468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Calibri"/>
                <a:cs typeface="Calibri"/>
              </a:rPr>
              <a:t>Bar charts </a:t>
            </a:r>
            <a:r>
              <a:rPr sz="1400" spc="-10" dirty="0">
                <a:latin typeface="Calibri"/>
                <a:cs typeface="Calibri"/>
              </a:rPr>
              <a:t>are </a:t>
            </a:r>
            <a:r>
              <a:rPr sz="1400" spc="-5" dirty="0">
                <a:latin typeface="Calibri"/>
                <a:cs typeface="Calibri"/>
              </a:rPr>
              <a:t>used </a:t>
            </a:r>
            <a:r>
              <a:rPr sz="1400" spc="-10" dirty="0">
                <a:latin typeface="Calibri"/>
                <a:cs typeface="Calibri"/>
              </a:rPr>
              <a:t>to compare </a:t>
            </a:r>
            <a:r>
              <a:rPr sz="1400" spc="-5" dirty="0">
                <a:latin typeface="Calibri"/>
                <a:cs typeface="Calibri"/>
              </a:rPr>
              <a:t>a </a:t>
            </a:r>
            <a:r>
              <a:rPr sz="1400" spc="-10" dirty="0">
                <a:latin typeface="Calibri"/>
                <a:cs typeface="Calibri"/>
              </a:rPr>
              <a:t>numerical  value to </a:t>
            </a:r>
            <a:r>
              <a:rPr sz="1400" spc="-5" dirty="0">
                <a:latin typeface="Calibri"/>
                <a:cs typeface="Calibri"/>
              </a:rPr>
              <a:t>a </a:t>
            </a:r>
            <a:r>
              <a:rPr sz="1400" spc="-10" dirty="0">
                <a:latin typeface="Calibri"/>
                <a:cs typeface="Calibri"/>
              </a:rPr>
              <a:t>categorical variable. Horizontal </a:t>
            </a:r>
            <a:r>
              <a:rPr sz="1400" spc="-5" dirty="0">
                <a:latin typeface="Calibri"/>
                <a:cs typeface="Calibri"/>
              </a:rPr>
              <a:t>or  </a:t>
            </a:r>
            <a:r>
              <a:rPr sz="1400" spc="-10" dirty="0">
                <a:latin typeface="Calibri"/>
                <a:cs typeface="Calibri"/>
              </a:rPr>
              <a:t>vertical </a:t>
            </a:r>
            <a:r>
              <a:rPr sz="1400" spc="-5" dirty="0">
                <a:latin typeface="Calibri"/>
                <a:cs typeface="Calibri"/>
              </a:rPr>
              <a:t>bar charts can be used, depending  on the </a:t>
            </a:r>
            <a:r>
              <a:rPr sz="1400" spc="-15" dirty="0">
                <a:latin typeface="Calibri"/>
                <a:cs typeface="Calibri"/>
              </a:rPr>
              <a:t>size </a:t>
            </a:r>
            <a:r>
              <a:rPr sz="1400" spc="-5" dirty="0">
                <a:latin typeface="Calibri"/>
                <a:cs typeface="Calibri"/>
              </a:rPr>
              <a:t>of the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data.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475043" y="5377157"/>
            <a:ext cx="325056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Calibri"/>
                <a:cs typeface="Calibri"/>
              </a:rPr>
              <a:t>Line charts </a:t>
            </a:r>
            <a:r>
              <a:rPr sz="1400" spc="-10" dirty="0">
                <a:latin typeface="Calibri"/>
                <a:cs typeface="Calibri"/>
              </a:rPr>
              <a:t>contain numerical values </a:t>
            </a:r>
            <a:r>
              <a:rPr sz="1400" spc="-5" dirty="0">
                <a:latin typeface="Calibri"/>
                <a:cs typeface="Calibri"/>
              </a:rPr>
              <a:t>on both  </a:t>
            </a:r>
            <a:r>
              <a:rPr sz="1400" spc="-15" dirty="0">
                <a:latin typeface="Calibri"/>
                <a:cs typeface="Calibri"/>
              </a:rPr>
              <a:t>axes, </a:t>
            </a:r>
            <a:r>
              <a:rPr sz="1400" spc="-5" dirty="0">
                <a:latin typeface="Calibri"/>
                <a:cs typeface="Calibri"/>
              </a:rPr>
              <a:t>and </a:t>
            </a:r>
            <a:r>
              <a:rPr sz="1400" spc="-10" dirty="0">
                <a:latin typeface="Calibri"/>
                <a:cs typeface="Calibri"/>
              </a:rPr>
              <a:t>are generally </a:t>
            </a:r>
            <a:r>
              <a:rPr sz="1400" spc="-5" dirty="0">
                <a:latin typeface="Calibri"/>
                <a:cs typeface="Calibri"/>
              </a:rPr>
              <a:t>used </a:t>
            </a:r>
            <a:r>
              <a:rPr sz="1400" spc="-10" dirty="0">
                <a:latin typeface="Calibri"/>
                <a:cs typeface="Calibri"/>
              </a:rPr>
              <a:t>to show </a:t>
            </a:r>
            <a:r>
              <a:rPr sz="1400" spc="-5" dirty="0">
                <a:latin typeface="Calibri"/>
                <a:cs typeface="Calibri"/>
              </a:rPr>
              <a:t>the  </a:t>
            </a:r>
            <a:r>
              <a:rPr sz="1400" spc="-10" dirty="0">
                <a:latin typeface="Calibri"/>
                <a:cs typeface="Calibri"/>
              </a:rPr>
              <a:t>change </a:t>
            </a:r>
            <a:r>
              <a:rPr sz="1400" spc="-5" dirty="0">
                <a:latin typeface="Calibri"/>
                <a:cs typeface="Calibri"/>
              </a:rPr>
              <a:t>of a </a:t>
            </a:r>
            <a:r>
              <a:rPr sz="1400" spc="-10" dirty="0">
                <a:latin typeface="Calibri"/>
                <a:cs typeface="Calibri"/>
              </a:rPr>
              <a:t>variable over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time.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80194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Exploratory </a:t>
            </a:r>
            <a:r>
              <a:rPr spc="-30" dirty="0"/>
              <a:t>data </a:t>
            </a:r>
            <a:r>
              <a:rPr spc="-10" dirty="0"/>
              <a:t>analysis </a:t>
            </a:r>
            <a:r>
              <a:rPr spc="-5" dirty="0"/>
              <a:t>(eda) –</a:t>
            </a:r>
            <a:r>
              <a:rPr spc="95" dirty="0"/>
              <a:t> </a:t>
            </a:r>
            <a:r>
              <a:rPr spc="-5" dirty="0">
                <a:solidFill>
                  <a:srgbClr val="2E5496"/>
                </a:solidFill>
              </a:rPr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29420"/>
            <a:ext cx="10121900" cy="4950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75" dirty="0">
                <a:solidFill>
                  <a:srgbClr val="2E5496"/>
                </a:solidFill>
                <a:latin typeface="Calibri"/>
                <a:cs typeface="Calibri"/>
              </a:rPr>
              <a:t>To </a:t>
            </a:r>
            <a:r>
              <a:rPr sz="1600" spc="-10" dirty="0">
                <a:solidFill>
                  <a:srgbClr val="2E5496"/>
                </a:solidFill>
                <a:latin typeface="Calibri"/>
                <a:cs typeface="Calibri"/>
              </a:rPr>
              <a:t>gather </a:t>
            </a:r>
            <a:r>
              <a:rPr sz="1600" spc="-5" dirty="0">
                <a:solidFill>
                  <a:srgbClr val="2E5496"/>
                </a:solidFill>
                <a:latin typeface="Calibri"/>
                <a:cs typeface="Calibri"/>
              </a:rPr>
              <a:t>some </a:t>
            </a:r>
            <a:r>
              <a:rPr sz="1600" spc="-10" dirty="0">
                <a:solidFill>
                  <a:srgbClr val="2E5496"/>
                </a:solidFill>
                <a:latin typeface="Calibri"/>
                <a:cs typeface="Calibri"/>
              </a:rPr>
              <a:t>information </a:t>
            </a:r>
            <a:r>
              <a:rPr sz="1600" spc="-5" dirty="0">
                <a:solidFill>
                  <a:srgbClr val="2E5496"/>
                </a:solidFill>
                <a:latin typeface="Calibri"/>
                <a:cs typeface="Calibri"/>
              </a:rPr>
              <a:t>about the </a:t>
            </a:r>
            <a:r>
              <a:rPr sz="1600" spc="-10" dirty="0">
                <a:solidFill>
                  <a:srgbClr val="2E5496"/>
                </a:solidFill>
                <a:latin typeface="Calibri"/>
                <a:cs typeface="Calibri"/>
              </a:rPr>
              <a:t>dataset, </a:t>
            </a:r>
            <a:r>
              <a:rPr sz="1600" spc="-5" dirty="0">
                <a:solidFill>
                  <a:srgbClr val="2E5496"/>
                </a:solidFill>
                <a:latin typeface="Calibri"/>
                <a:cs typeface="Calibri"/>
              </a:rPr>
              <a:t>some </a:t>
            </a:r>
            <a:r>
              <a:rPr sz="1600" dirty="0">
                <a:solidFill>
                  <a:srgbClr val="2E5496"/>
                </a:solidFill>
                <a:latin typeface="Calibri"/>
                <a:cs typeface="Calibri"/>
              </a:rPr>
              <a:t>SQL </a:t>
            </a:r>
            <a:r>
              <a:rPr sz="1600" spc="-5" dirty="0">
                <a:solidFill>
                  <a:srgbClr val="2E5496"/>
                </a:solidFill>
                <a:latin typeface="Calibri"/>
                <a:cs typeface="Calibri"/>
              </a:rPr>
              <a:t>queries </a:t>
            </a:r>
            <a:r>
              <a:rPr sz="1600" spc="-10" dirty="0">
                <a:solidFill>
                  <a:srgbClr val="2E5496"/>
                </a:solidFill>
                <a:latin typeface="Calibri"/>
                <a:cs typeface="Calibri"/>
              </a:rPr>
              <a:t>were</a:t>
            </a:r>
            <a:r>
              <a:rPr sz="1600" spc="15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E5496"/>
                </a:solidFill>
                <a:latin typeface="Calibri"/>
                <a:cs typeface="Calibri"/>
              </a:rPr>
              <a:t>performed.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har char="•"/>
            </a:pP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3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SQL </a:t>
            </a:r>
            <a:r>
              <a:rPr sz="1600" spc="-5" dirty="0">
                <a:latin typeface="Calibri"/>
                <a:cs typeface="Calibri"/>
              </a:rPr>
              <a:t>queries </a:t>
            </a:r>
            <a:r>
              <a:rPr sz="1600" spc="-10" dirty="0">
                <a:latin typeface="Calibri"/>
                <a:cs typeface="Calibri"/>
              </a:rPr>
              <a:t>performed </a:t>
            </a:r>
            <a:r>
              <a:rPr sz="1600" dirty="0">
                <a:latin typeface="Calibri"/>
                <a:cs typeface="Calibri"/>
              </a:rPr>
              <a:t>on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5" dirty="0">
                <a:latin typeface="Calibri"/>
                <a:cs typeface="Calibri"/>
              </a:rPr>
              <a:t>data </a:t>
            </a:r>
            <a:r>
              <a:rPr sz="1600" spc="-5" dirty="0">
                <a:latin typeface="Calibri"/>
                <a:cs typeface="Calibri"/>
              </a:rPr>
              <a:t>set </a:t>
            </a:r>
            <a:r>
              <a:rPr sz="1600" spc="-10" dirty="0">
                <a:latin typeface="Calibri"/>
                <a:cs typeface="Calibri"/>
              </a:rPr>
              <a:t>were </a:t>
            </a:r>
            <a:r>
              <a:rPr sz="1600" spc="-5" dirty="0">
                <a:latin typeface="Calibri"/>
                <a:cs typeface="Calibri"/>
              </a:rPr>
              <a:t>used</a:t>
            </a:r>
            <a:r>
              <a:rPr sz="1600" spc="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to:</a:t>
            </a:r>
            <a:endParaRPr sz="1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52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200" spc="-10" dirty="0">
                <a:latin typeface="Calibri"/>
                <a:cs typeface="Calibri"/>
              </a:rPr>
              <a:t>Display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names of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unique launch sites </a:t>
            </a:r>
            <a:r>
              <a:rPr sz="1200" dirty="0">
                <a:latin typeface="Calibri"/>
                <a:cs typeface="Calibri"/>
              </a:rPr>
              <a:t>in the </a:t>
            </a:r>
            <a:r>
              <a:rPr sz="1200" spc="-5" dirty="0">
                <a:latin typeface="Calibri"/>
                <a:cs typeface="Calibri"/>
              </a:rPr>
              <a:t>space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mission</a:t>
            </a: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1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200" spc="-10" dirty="0">
                <a:latin typeface="Calibri"/>
                <a:cs typeface="Calibri"/>
              </a:rPr>
              <a:t>Display </a:t>
            </a:r>
            <a:r>
              <a:rPr sz="1200" dirty="0">
                <a:latin typeface="Calibri"/>
                <a:cs typeface="Calibri"/>
              </a:rPr>
              <a:t>5 </a:t>
            </a:r>
            <a:r>
              <a:rPr sz="1200" spc="-10" dirty="0">
                <a:latin typeface="Calibri"/>
                <a:cs typeface="Calibri"/>
              </a:rPr>
              <a:t>records </a:t>
            </a:r>
            <a:r>
              <a:rPr sz="1200" spc="-5" dirty="0">
                <a:latin typeface="Calibri"/>
                <a:cs typeface="Calibri"/>
              </a:rPr>
              <a:t>where launch sites begin </a:t>
            </a:r>
            <a:r>
              <a:rPr sz="1200" dirty="0">
                <a:latin typeface="Calibri"/>
                <a:cs typeface="Calibri"/>
              </a:rPr>
              <a:t>with the </a:t>
            </a:r>
            <a:r>
              <a:rPr sz="1200" spc="-5" dirty="0">
                <a:latin typeface="Calibri"/>
                <a:cs typeface="Calibri"/>
              </a:rPr>
              <a:t>string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‘CCA’</a:t>
            </a: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1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200" spc="-10" dirty="0">
                <a:latin typeface="Calibri"/>
                <a:cs typeface="Calibri"/>
              </a:rPr>
              <a:t>Display </a:t>
            </a:r>
            <a:r>
              <a:rPr sz="1200" spc="-5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total </a:t>
            </a:r>
            <a:r>
              <a:rPr sz="1200" spc="-5" dirty="0">
                <a:latin typeface="Calibri"/>
                <a:cs typeface="Calibri"/>
              </a:rPr>
              <a:t>payload mass carried by </a:t>
            </a:r>
            <a:r>
              <a:rPr sz="1200" spc="-10" dirty="0">
                <a:latin typeface="Calibri"/>
                <a:cs typeface="Calibri"/>
              </a:rPr>
              <a:t>boosters </a:t>
            </a:r>
            <a:r>
              <a:rPr sz="1200" spc="-5" dirty="0">
                <a:latin typeface="Calibri"/>
                <a:cs typeface="Calibri"/>
              </a:rPr>
              <a:t>launched by NASA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(CRS)</a:t>
            </a: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1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200" spc="-10" dirty="0">
                <a:latin typeface="Calibri"/>
                <a:cs typeface="Calibri"/>
              </a:rPr>
              <a:t>Display </a:t>
            </a:r>
            <a:r>
              <a:rPr sz="1200" spc="-5" dirty="0">
                <a:latin typeface="Calibri"/>
                <a:cs typeface="Calibri"/>
              </a:rPr>
              <a:t>the </a:t>
            </a:r>
            <a:r>
              <a:rPr sz="1200" spc="-15" dirty="0">
                <a:latin typeface="Calibri"/>
                <a:cs typeface="Calibri"/>
              </a:rPr>
              <a:t>average </a:t>
            </a:r>
            <a:r>
              <a:rPr sz="1200" spc="-5" dirty="0">
                <a:latin typeface="Calibri"/>
                <a:cs typeface="Calibri"/>
              </a:rPr>
              <a:t>payload mass carried by </a:t>
            </a:r>
            <a:r>
              <a:rPr sz="1200" spc="-10" dirty="0">
                <a:latin typeface="Calibri"/>
                <a:cs typeface="Calibri"/>
              </a:rPr>
              <a:t>booster version </a:t>
            </a:r>
            <a:r>
              <a:rPr sz="1200" dirty="0">
                <a:latin typeface="Calibri"/>
                <a:cs typeface="Calibri"/>
              </a:rPr>
              <a:t>F9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v1.1</a:t>
            </a: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1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200" spc="-5" dirty="0">
                <a:latin typeface="Calibri"/>
                <a:cs typeface="Calibri"/>
              </a:rPr>
              <a:t>List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date </a:t>
            </a:r>
            <a:r>
              <a:rPr sz="1200" dirty="0">
                <a:latin typeface="Calibri"/>
                <a:cs typeface="Calibri"/>
              </a:rPr>
              <a:t>when the </a:t>
            </a:r>
            <a:r>
              <a:rPr sz="1200" spc="-10" dirty="0">
                <a:latin typeface="Calibri"/>
                <a:cs typeface="Calibri"/>
              </a:rPr>
              <a:t>first </a:t>
            </a:r>
            <a:r>
              <a:rPr sz="1200" spc="-5" dirty="0">
                <a:latin typeface="Calibri"/>
                <a:cs typeface="Calibri"/>
              </a:rPr>
              <a:t>successful landing </a:t>
            </a:r>
            <a:r>
              <a:rPr sz="1200" spc="-10" dirty="0">
                <a:latin typeface="Calibri"/>
                <a:cs typeface="Calibri"/>
              </a:rPr>
              <a:t>outcome </a:t>
            </a:r>
            <a:r>
              <a:rPr sz="1200" spc="-5" dirty="0">
                <a:latin typeface="Calibri"/>
                <a:cs typeface="Calibri"/>
              </a:rPr>
              <a:t>on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ground </a:t>
            </a:r>
            <a:r>
              <a:rPr sz="1200" spc="-5" dirty="0">
                <a:latin typeface="Calibri"/>
                <a:cs typeface="Calibri"/>
              </a:rPr>
              <a:t>pad was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achieved</a:t>
            </a: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</a:pPr>
            <a:endParaRPr sz="1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200" spc="-5" dirty="0">
                <a:latin typeface="Calibri"/>
                <a:cs typeface="Calibri"/>
              </a:rPr>
              <a:t>List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names of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boosters </a:t>
            </a:r>
            <a:r>
              <a:rPr sz="1200" dirty="0">
                <a:latin typeface="Calibri"/>
                <a:cs typeface="Calibri"/>
              </a:rPr>
              <a:t>which </a:t>
            </a:r>
            <a:r>
              <a:rPr sz="1200" spc="-5" dirty="0">
                <a:latin typeface="Calibri"/>
                <a:cs typeface="Calibri"/>
              </a:rPr>
              <a:t>had success on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drone </a:t>
            </a:r>
            <a:r>
              <a:rPr sz="1200" spc="-5" dirty="0">
                <a:latin typeface="Calibri"/>
                <a:cs typeface="Calibri"/>
              </a:rPr>
              <a:t>ship and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payload mass between 4000 and 6000</a:t>
            </a:r>
            <a:r>
              <a:rPr sz="1200" spc="1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kg</a:t>
            </a: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1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200" spc="-5" dirty="0">
                <a:latin typeface="Calibri"/>
                <a:cs typeface="Calibri"/>
              </a:rPr>
              <a:t>List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total </a:t>
            </a:r>
            <a:r>
              <a:rPr sz="1200" spc="-5" dirty="0">
                <a:latin typeface="Calibri"/>
                <a:cs typeface="Calibri"/>
              </a:rPr>
              <a:t>number of successful and failed mission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outcomes</a:t>
            </a: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1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200" spc="-5" dirty="0">
                <a:latin typeface="Calibri"/>
                <a:cs typeface="Calibri"/>
              </a:rPr>
              <a:t>List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names of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booster versions </a:t>
            </a:r>
            <a:r>
              <a:rPr sz="1200" dirty="0">
                <a:latin typeface="Calibri"/>
                <a:cs typeface="Calibri"/>
              </a:rPr>
              <a:t>which </a:t>
            </a:r>
            <a:r>
              <a:rPr sz="1200" spc="-10" dirty="0">
                <a:latin typeface="Calibri"/>
                <a:cs typeface="Calibri"/>
              </a:rPr>
              <a:t>have </a:t>
            </a:r>
            <a:r>
              <a:rPr sz="1200" spc="-5" dirty="0">
                <a:latin typeface="Calibri"/>
                <a:cs typeface="Calibri"/>
              </a:rPr>
              <a:t>carried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maximum payload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mass</a:t>
            </a: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</a:pPr>
            <a:endParaRPr sz="1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200" spc="-5" dirty="0">
                <a:latin typeface="Calibri"/>
                <a:cs typeface="Calibri"/>
              </a:rPr>
              <a:t>List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failed landing outcomes on </a:t>
            </a:r>
            <a:r>
              <a:rPr sz="1200" spc="-10" dirty="0">
                <a:latin typeface="Calibri"/>
                <a:cs typeface="Calibri"/>
              </a:rPr>
              <a:t>drone </a:t>
            </a:r>
            <a:r>
              <a:rPr sz="1200" spc="-5" dirty="0">
                <a:latin typeface="Calibri"/>
                <a:cs typeface="Calibri"/>
              </a:rPr>
              <a:t>ships, </a:t>
            </a:r>
            <a:r>
              <a:rPr sz="1200" dirty="0">
                <a:latin typeface="Calibri"/>
                <a:cs typeface="Calibri"/>
              </a:rPr>
              <a:t>their </a:t>
            </a:r>
            <a:r>
              <a:rPr sz="1200" spc="-10" dirty="0">
                <a:latin typeface="Calibri"/>
                <a:cs typeface="Calibri"/>
              </a:rPr>
              <a:t>booster versions, </a:t>
            </a:r>
            <a:r>
              <a:rPr sz="1200" spc="-5" dirty="0">
                <a:latin typeface="Calibri"/>
                <a:cs typeface="Calibri"/>
              </a:rPr>
              <a:t>and launch site names </a:t>
            </a:r>
            <a:r>
              <a:rPr sz="1200" spc="-10" dirty="0">
                <a:latin typeface="Calibri"/>
                <a:cs typeface="Calibri"/>
              </a:rPr>
              <a:t>for</a:t>
            </a:r>
            <a:r>
              <a:rPr sz="1200" spc="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2015</a:t>
            </a: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1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200" spc="-5" dirty="0">
                <a:latin typeface="Calibri"/>
                <a:cs typeface="Calibri"/>
              </a:rPr>
              <a:t>Rank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count </a:t>
            </a:r>
            <a:r>
              <a:rPr sz="1200" spc="-5" dirty="0">
                <a:latin typeface="Calibri"/>
                <a:cs typeface="Calibri"/>
              </a:rPr>
              <a:t>of landing outcomes (such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Failure (drone </a:t>
            </a:r>
            <a:r>
              <a:rPr sz="1200" spc="-5" dirty="0">
                <a:latin typeface="Calibri"/>
                <a:cs typeface="Calibri"/>
              </a:rPr>
              <a:t>ship) or Success (ground pad)) between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date </a:t>
            </a:r>
            <a:r>
              <a:rPr sz="1200" spc="-5" dirty="0">
                <a:latin typeface="Calibri"/>
                <a:cs typeface="Calibri"/>
              </a:rPr>
              <a:t>2010-06-04 and 2017-03-20,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5" dirty="0">
                <a:latin typeface="Calibri"/>
                <a:cs typeface="Calibri"/>
              </a:rPr>
              <a:t>descending</a:t>
            </a:r>
            <a:r>
              <a:rPr sz="1200" spc="2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order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60" y="7620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62210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Geospatial analysis </a:t>
            </a:r>
            <a:r>
              <a:rPr spc="-5" dirty="0"/>
              <a:t>–</a:t>
            </a:r>
            <a:r>
              <a:rPr spc="30" dirty="0"/>
              <a:t> </a:t>
            </a:r>
            <a:r>
              <a:rPr spc="-25" dirty="0">
                <a:solidFill>
                  <a:srgbClr val="2E5496"/>
                </a:solidFill>
              </a:rPr>
              <a:t>folium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821306"/>
            <a:ext cx="8594090" cy="4250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E5496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2E5496"/>
                </a:solidFill>
                <a:latin typeface="Calibri"/>
                <a:cs typeface="Calibri"/>
              </a:rPr>
              <a:t>following </a:t>
            </a:r>
            <a:r>
              <a:rPr sz="1600" spc="-15" dirty="0">
                <a:solidFill>
                  <a:srgbClr val="2E5496"/>
                </a:solidFill>
                <a:latin typeface="Calibri"/>
                <a:cs typeface="Calibri"/>
              </a:rPr>
              <a:t>steps </a:t>
            </a:r>
            <a:r>
              <a:rPr sz="1600" spc="-10" dirty="0">
                <a:solidFill>
                  <a:srgbClr val="2E5496"/>
                </a:solidFill>
                <a:latin typeface="Calibri"/>
                <a:cs typeface="Calibri"/>
              </a:rPr>
              <a:t>were </a:t>
            </a:r>
            <a:r>
              <a:rPr sz="1600" spc="-20" dirty="0">
                <a:solidFill>
                  <a:srgbClr val="2E5496"/>
                </a:solidFill>
                <a:latin typeface="Calibri"/>
                <a:cs typeface="Calibri"/>
              </a:rPr>
              <a:t>taken </a:t>
            </a:r>
            <a:r>
              <a:rPr sz="1600" spc="-15" dirty="0">
                <a:solidFill>
                  <a:srgbClr val="2E5496"/>
                </a:solidFill>
                <a:latin typeface="Calibri"/>
                <a:cs typeface="Calibri"/>
              </a:rPr>
              <a:t>to </a:t>
            </a:r>
            <a:r>
              <a:rPr sz="1600" spc="-10" dirty="0">
                <a:solidFill>
                  <a:srgbClr val="2E5496"/>
                </a:solidFill>
                <a:latin typeface="Calibri"/>
                <a:cs typeface="Calibri"/>
              </a:rPr>
              <a:t>visualize </a:t>
            </a:r>
            <a:r>
              <a:rPr sz="1600" spc="-5" dirty="0">
                <a:solidFill>
                  <a:srgbClr val="2E5496"/>
                </a:solidFill>
                <a:latin typeface="Calibri"/>
                <a:cs typeface="Calibri"/>
              </a:rPr>
              <a:t>the launch </a:t>
            </a:r>
            <a:r>
              <a:rPr sz="1600" spc="-15" dirty="0">
                <a:solidFill>
                  <a:srgbClr val="2E5496"/>
                </a:solidFill>
                <a:latin typeface="Calibri"/>
                <a:cs typeface="Calibri"/>
              </a:rPr>
              <a:t>data </a:t>
            </a:r>
            <a:r>
              <a:rPr sz="1600" dirty="0">
                <a:solidFill>
                  <a:srgbClr val="2E5496"/>
                </a:solidFill>
                <a:latin typeface="Calibri"/>
                <a:cs typeface="Calibri"/>
              </a:rPr>
              <a:t>on an </a:t>
            </a:r>
            <a:r>
              <a:rPr sz="1600" spc="-15" dirty="0">
                <a:solidFill>
                  <a:srgbClr val="2E5496"/>
                </a:solidFill>
                <a:latin typeface="Calibri"/>
                <a:cs typeface="Calibri"/>
              </a:rPr>
              <a:t>interactive</a:t>
            </a:r>
            <a:r>
              <a:rPr sz="1600" spc="9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E5496"/>
                </a:solidFill>
                <a:latin typeface="Calibri"/>
                <a:cs typeface="Calibri"/>
              </a:rPr>
              <a:t>map: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3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00" dirty="0">
                <a:latin typeface="Calibri"/>
                <a:cs typeface="Calibri"/>
              </a:rPr>
              <a:t>Mark all launch </a:t>
            </a:r>
            <a:r>
              <a:rPr sz="1800" spc="-10" dirty="0">
                <a:latin typeface="Calibri"/>
                <a:cs typeface="Calibri"/>
              </a:rPr>
              <a:t>sites </a:t>
            </a:r>
            <a:r>
              <a:rPr sz="1800" spc="-5" dirty="0">
                <a:latin typeface="Calibri"/>
                <a:cs typeface="Calibri"/>
              </a:rPr>
              <a:t>on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map</a:t>
            </a:r>
            <a:endParaRPr sz="1800">
              <a:latin typeface="Calibri"/>
              <a:cs typeface="Calibri"/>
            </a:endParaRPr>
          </a:p>
          <a:p>
            <a:pPr marL="660400" lvl="1" indent="-28575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659765" algn="l"/>
                <a:tab pos="660400" algn="l"/>
              </a:tabLst>
            </a:pPr>
            <a:r>
              <a:rPr sz="1200" spc="-5" dirty="0">
                <a:latin typeface="Calibri"/>
                <a:cs typeface="Calibri"/>
              </a:rPr>
              <a:t>Initialise the </a:t>
            </a:r>
            <a:r>
              <a:rPr sz="1200" dirty="0">
                <a:latin typeface="Calibri"/>
                <a:cs typeface="Calibri"/>
              </a:rPr>
              <a:t>map </a:t>
            </a:r>
            <a:r>
              <a:rPr sz="1200" spc="-5" dirty="0">
                <a:latin typeface="Calibri"/>
                <a:cs typeface="Calibri"/>
              </a:rPr>
              <a:t>using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Folium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Map</a:t>
            </a:r>
            <a:r>
              <a:rPr sz="1200" spc="-36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  <a:p>
            <a:pPr marL="660400" lvl="1" indent="-28575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659765" algn="l"/>
                <a:tab pos="660400" algn="l"/>
              </a:tabLst>
            </a:pPr>
            <a:r>
              <a:rPr sz="1200" spc="-5" dirty="0">
                <a:latin typeface="Calibri"/>
                <a:cs typeface="Calibri"/>
              </a:rPr>
              <a:t>Add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folium.Circle</a:t>
            </a:r>
            <a:r>
              <a:rPr sz="1200" spc="-35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latin typeface="Calibri"/>
                <a:cs typeface="Calibri"/>
              </a:rPr>
              <a:t>and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folium.Marker</a:t>
            </a:r>
            <a:r>
              <a:rPr sz="1200" spc="-35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latin typeface="Calibri"/>
                <a:cs typeface="Calibri"/>
              </a:rPr>
              <a:t>for</a:t>
            </a:r>
            <a:r>
              <a:rPr sz="1200" dirty="0">
                <a:latin typeface="Calibri"/>
                <a:cs typeface="Calibri"/>
              </a:rPr>
              <a:t> each</a:t>
            </a:r>
            <a:r>
              <a:rPr sz="1200" spc="-5" dirty="0">
                <a:latin typeface="Calibri"/>
                <a:cs typeface="Calibri"/>
              </a:rPr>
              <a:t> launch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dirty="0">
                <a:latin typeface="Calibri"/>
                <a:cs typeface="Calibri"/>
              </a:rPr>
              <a:t> the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0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800" dirty="0">
                <a:latin typeface="Calibri"/>
                <a:cs typeface="Calibri"/>
              </a:rPr>
              <a:t>Mark </a:t>
            </a:r>
            <a:r>
              <a:rPr sz="1800" spc="-5" dirty="0">
                <a:latin typeface="Calibri"/>
                <a:cs typeface="Calibri"/>
              </a:rPr>
              <a:t>the success/failed launches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5" dirty="0">
                <a:latin typeface="Calibri"/>
                <a:cs typeface="Calibri"/>
              </a:rPr>
              <a:t>each </a:t>
            </a:r>
            <a:r>
              <a:rPr sz="1800" spc="-10" dirty="0">
                <a:latin typeface="Calibri"/>
                <a:cs typeface="Calibri"/>
              </a:rPr>
              <a:t>site </a:t>
            </a:r>
            <a:r>
              <a:rPr sz="1800" spc="-5" dirty="0">
                <a:latin typeface="Calibri"/>
                <a:cs typeface="Calibri"/>
              </a:rPr>
              <a:t>on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map</a:t>
            </a:r>
            <a:endParaRPr sz="1800">
              <a:latin typeface="Calibri"/>
              <a:cs typeface="Calibri"/>
            </a:endParaRPr>
          </a:p>
          <a:p>
            <a:pPr marL="660400" lvl="1" indent="-28575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659765" algn="l"/>
                <a:tab pos="660400" algn="l"/>
              </a:tabLst>
            </a:pP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many </a:t>
            </a:r>
            <a:r>
              <a:rPr sz="1200" spc="-5" dirty="0">
                <a:latin typeface="Calibri"/>
                <a:cs typeface="Calibri"/>
              </a:rPr>
              <a:t>launches </a:t>
            </a:r>
            <a:r>
              <a:rPr sz="1200" spc="-10" dirty="0">
                <a:latin typeface="Calibri"/>
                <a:cs typeface="Calibri"/>
              </a:rPr>
              <a:t>have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same </a:t>
            </a:r>
            <a:r>
              <a:rPr sz="1200" spc="-10" dirty="0">
                <a:latin typeface="Calibri"/>
                <a:cs typeface="Calibri"/>
              </a:rPr>
              <a:t>coordinates, </a:t>
            </a:r>
            <a:r>
              <a:rPr sz="1200" dirty="0">
                <a:latin typeface="Calibri"/>
                <a:cs typeface="Calibri"/>
              </a:rPr>
              <a:t>it </a:t>
            </a:r>
            <a:r>
              <a:rPr sz="1200" spc="-10" dirty="0">
                <a:latin typeface="Calibri"/>
                <a:cs typeface="Calibri"/>
              </a:rPr>
              <a:t>makes </a:t>
            </a:r>
            <a:r>
              <a:rPr sz="1200" spc="-5" dirty="0">
                <a:latin typeface="Calibri"/>
                <a:cs typeface="Calibri"/>
              </a:rPr>
              <a:t>sense </a:t>
            </a:r>
            <a:r>
              <a:rPr sz="1200" spc="-10" dirty="0">
                <a:latin typeface="Calibri"/>
                <a:cs typeface="Calibri"/>
              </a:rPr>
              <a:t>to </a:t>
            </a:r>
            <a:r>
              <a:rPr sz="1200" spc="-5" dirty="0">
                <a:latin typeface="Calibri"/>
                <a:cs typeface="Calibri"/>
              </a:rPr>
              <a:t>cluster </a:t>
            </a:r>
            <a:r>
              <a:rPr sz="1200" dirty="0">
                <a:latin typeface="Calibri"/>
                <a:cs typeface="Calibri"/>
              </a:rPr>
              <a:t>them</a:t>
            </a:r>
            <a:r>
              <a:rPr sz="1200" spc="1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together.</a:t>
            </a:r>
            <a:endParaRPr sz="1200">
              <a:latin typeface="Calibri"/>
              <a:cs typeface="Calibri"/>
            </a:endParaRPr>
          </a:p>
          <a:p>
            <a:pPr marL="660400" lvl="1" indent="-285750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659765" algn="l"/>
                <a:tab pos="660400" algn="l"/>
              </a:tabLst>
            </a:pPr>
            <a:r>
              <a:rPr sz="1200" spc="-10" dirty="0">
                <a:latin typeface="Calibri"/>
                <a:cs typeface="Calibri"/>
              </a:rPr>
              <a:t>Before </a:t>
            </a:r>
            <a:r>
              <a:rPr sz="1200" spc="-5" dirty="0">
                <a:latin typeface="Calibri"/>
                <a:cs typeface="Calibri"/>
              </a:rPr>
              <a:t>clustering them, assign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marker </a:t>
            </a:r>
            <a:r>
              <a:rPr sz="1200" spc="-5" dirty="0">
                <a:latin typeface="Calibri"/>
                <a:cs typeface="Calibri"/>
              </a:rPr>
              <a:t>colour of successful (class </a:t>
            </a:r>
            <a:r>
              <a:rPr sz="1200" dirty="0">
                <a:latin typeface="Calibri"/>
                <a:cs typeface="Calibri"/>
              </a:rPr>
              <a:t>= </a:t>
            </a:r>
            <a:r>
              <a:rPr sz="1200" spc="-5" dirty="0">
                <a:latin typeface="Calibri"/>
                <a:cs typeface="Calibri"/>
              </a:rPr>
              <a:t>1)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5" dirty="0">
                <a:latin typeface="Calibri"/>
                <a:cs typeface="Calibri"/>
              </a:rPr>
              <a:t>green,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failed (class </a:t>
            </a:r>
            <a:r>
              <a:rPr sz="1200" dirty="0">
                <a:latin typeface="Calibri"/>
                <a:cs typeface="Calibri"/>
              </a:rPr>
              <a:t>= </a:t>
            </a:r>
            <a:r>
              <a:rPr sz="1200" spc="-5" dirty="0">
                <a:latin typeface="Calibri"/>
                <a:cs typeface="Calibri"/>
              </a:rPr>
              <a:t>0)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red.</a:t>
            </a:r>
            <a:endParaRPr sz="1200">
              <a:latin typeface="Calibri"/>
              <a:cs typeface="Calibri"/>
            </a:endParaRPr>
          </a:p>
          <a:p>
            <a:pPr marL="660400" lvl="1" indent="-28575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659765" algn="l"/>
                <a:tab pos="660400" algn="l"/>
              </a:tabLst>
            </a:pPr>
            <a:r>
              <a:rPr sz="1200" spc="-60" dirty="0">
                <a:latin typeface="Calibri"/>
                <a:cs typeface="Calibri"/>
              </a:rPr>
              <a:t>To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put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launches</a:t>
            </a:r>
            <a:r>
              <a:rPr sz="1200" spc="-10" dirty="0">
                <a:latin typeface="Calibri"/>
                <a:cs typeface="Calibri"/>
              </a:rPr>
              <a:t> into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clusters,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for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5" dirty="0">
                <a:latin typeface="Calibri"/>
                <a:cs typeface="Calibri"/>
              </a:rPr>
              <a:t> launch,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add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folium.Marker</a:t>
            </a:r>
            <a:r>
              <a:rPr sz="1200" spc="-35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latin typeface="Calibri"/>
                <a:cs typeface="Calibri"/>
              </a:rPr>
              <a:t>to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MarkerCluster()</a:t>
            </a:r>
            <a:r>
              <a:rPr sz="1200" spc="-35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latin typeface="Calibri"/>
                <a:cs typeface="Calibri"/>
              </a:rPr>
              <a:t>object.</a:t>
            </a:r>
            <a:endParaRPr sz="1200">
              <a:latin typeface="Calibri"/>
              <a:cs typeface="Calibri"/>
            </a:endParaRPr>
          </a:p>
          <a:p>
            <a:pPr marL="660400" lvl="1" indent="-285750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659765" algn="l"/>
                <a:tab pos="660400" algn="l"/>
              </a:tabLst>
            </a:pP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an </a:t>
            </a:r>
            <a:r>
              <a:rPr sz="1200" spc="-5" dirty="0">
                <a:latin typeface="Calibri"/>
                <a:cs typeface="Calibri"/>
              </a:rPr>
              <a:t>icon </a:t>
            </a:r>
            <a:r>
              <a:rPr sz="1200" dirty="0">
                <a:latin typeface="Calibri"/>
                <a:cs typeface="Calibri"/>
              </a:rPr>
              <a:t>as a </a:t>
            </a:r>
            <a:r>
              <a:rPr sz="1200" spc="-10" dirty="0">
                <a:latin typeface="Calibri"/>
                <a:cs typeface="Calibri"/>
              </a:rPr>
              <a:t>text </a:t>
            </a:r>
            <a:r>
              <a:rPr sz="1200" spc="-5" dirty="0">
                <a:latin typeface="Calibri"/>
                <a:cs typeface="Calibri"/>
              </a:rPr>
              <a:t>label, assigning the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icon_color </a:t>
            </a:r>
            <a:r>
              <a:rPr sz="1200" dirty="0">
                <a:latin typeface="Calibri"/>
                <a:cs typeface="Calibri"/>
              </a:rPr>
              <a:t>as the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marker_colour</a:t>
            </a:r>
            <a:r>
              <a:rPr sz="1200" spc="-31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latin typeface="Calibri"/>
                <a:cs typeface="Calibri"/>
              </a:rPr>
              <a:t>determined </a:t>
            </a:r>
            <a:r>
              <a:rPr sz="1200" spc="-15" dirty="0">
                <a:latin typeface="Calibri"/>
                <a:cs typeface="Calibri"/>
              </a:rPr>
              <a:t>previously.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0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800" spc="-5" dirty="0">
                <a:latin typeface="Calibri"/>
                <a:cs typeface="Calibri"/>
              </a:rPr>
              <a:t>Calculate the </a:t>
            </a:r>
            <a:r>
              <a:rPr sz="1800" spc="-10" dirty="0">
                <a:latin typeface="Calibri"/>
                <a:cs typeface="Calibri"/>
              </a:rPr>
              <a:t>distances between </a:t>
            </a:r>
            <a:r>
              <a:rPr sz="1800" dirty="0">
                <a:latin typeface="Calibri"/>
                <a:cs typeface="Calibri"/>
              </a:rPr>
              <a:t>a launch </a:t>
            </a:r>
            <a:r>
              <a:rPr sz="1800" spc="-10" dirty="0">
                <a:latin typeface="Calibri"/>
                <a:cs typeface="Calibri"/>
              </a:rPr>
              <a:t>site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its</a:t>
            </a:r>
            <a:r>
              <a:rPr sz="1800" spc="1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proximities</a:t>
            </a:r>
            <a:endParaRPr sz="1800">
              <a:latin typeface="Calibri"/>
              <a:cs typeface="Calibri"/>
            </a:endParaRPr>
          </a:p>
          <a:p>
            <a:pPr marL="660400" lvl="1" indent="-28575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659765" algn="l"/>
                <a:tab pos="660400" algn="l"/>
              </a:tabLst>
            </a:pPr>
            <a:r>
              <a:rPr sz="1200" spc="-60" dirty="0">
                <a:latin typeface="Calibri"/>
                <a:cs typeface="Calibri"/>
              </a:rPr>
              <a:t>To </a:t>
            </a:r>
            <a:r>
              <a:rPr sz="1200" spc="-10" dirty="0">
                <a:latin typeface="Calibri"/>
                <a:cs typeface="Calibri"/>
              </a:rPr>
              <a:t>explore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proximities of launch sites, calculations of distances between points can be made using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dirty="0">
                <a:solidFill>
                  <a:srgbClr val="D59D68"/>
                </a:solidFill>
                <a:latin typeface="Consolas"/>
                <a:cs typeface="Consolas"/>
              </a:rPr>
              <a:t>Lat </a:t>
            </a:r>
            <a:r>
              <a:rPr sz="1200" spc="-5" dirty="0">
                <a:latin typeface="Calibri"/>
                <a:cs typeface="Calibri"/>
              </a:rPr>
              <a:t>and </a:t>
            </a:r>
            <a:r>
              <a:rPr sz="1200" dirty="0">
                <a:solidFill>
                  <a:srgbClr val="D59D68"/>
                </a:solidFill>
                <a:latin typeface="Consolas"/>
                <a:cs typeface="Consolas"/>
              </a:rPr>
              <a:t>Long</a:t>
            </a:r>
            <a:r>
              <a:rPr sz="1200" spc="-565" dirty="0">
                <a:solidFill>
                  <a:srgbClr val="D59D68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latin typeface="Calibri"/>
                <a:cs typeface="Calibri"/>
              </a:rPr>
              <a:t>values.</a:t>
            </a:r>
            <a:endParaRPr sz="1200">
              <a:latin typeface="Calibri"/>
              <a:cs typeface="Calibri"/>
            </a:endParaRPr>
          </a:p>
          <a:p>
            <a:pPr marL="660400" lvl="1" indent="-28575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659765" algn="l"/>
                <a:tab pos="660400" algn="l"/>
              </a:tabLst>
            </a:pPr>
            <a:r>
              <a:rPr sz="1200" spc="-5" dirty="0">
                <a:latin typeface="Calibri"/>
                <a:cs typeface="Calibri"/>
              </a:rPr>
              <a:t>After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marking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point using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dirty="0">
                <a:solidFill>
                  <a:srgbClr val="D59D68"/>
                </a:solidFill>
                <a:latin typeface="Consolas"/>
                <a:cs typeface="Consolas"/>
              </a:rPr>
              <a:t>Lat</a:t>
            </a:r>
            <a:r>
              <a:rPr sz="1200" spc="-380" dirty="0">
                <a:solidFill>
                  <a:srgbClr val="D59D68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latin typeface="Calibri"/>
                <a:cs typeface="Calibri"/>
              </a:rPr>
              <a:t>and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D59D68"/>
                </a:solidFill>
                <a:latin typeface="Consolas"/>
                <a:cs typeface="Consolas"/>
              </a:rPr>
              <a:t>Long</a:t>
            </a:r>
            <a:r>
              <a:rPr sz="1200" spc="-380" dirty="0">
                <a:solidFill>
                  <a:srgbClr val="D59D68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latin typeface="Calibri"/>
                <a:cs typeface="Calibri"/>
              </a:rPr>
              <a:t>values,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dirty="0">
                <a:latin typeface="Calibri"/>
                <a:cs typeface="Calibri"/>
              </a:rPr>
              <a:t> 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folium.Marker</a:t>
            </a:r>
            <a:r>
              <a:rPr sz="1200" spc="-35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show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distance.</a:t>
            </a:r>
            <a:endParaRPr sz="1200">
              <a:latin typeface="Calibri"/>
              <a:cs typeface="Calibri"/>
            </a:endParaRPr>
          </a:p>
          <a:p>
            <a:pPr marL="660400" lvl="1" indent="-285750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659765" algn="l"/>
                <a:tab pos="660400" algn="l"/>
              </a:tabLst>
            </a:pPr>
            <a:r>
              <a:rPr sz="1200" spc="-60" dirty="0">
                <a:latin typeface="Calibri"/>
                <a:cs typeface="Calibri"/>
              </a:rPr>
              <a:t>To </a:t>
            </a:r>
            <a:r>
              <a:rPr sz="1200" spc="-10" dirty="0">
                <a:latin typeface="Calibri"/>
                <a:cs typeface="Calibri"/>
              </a:rPr>
              <a:t>display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distance line between two points, </a:t>
            </a:r>
            <a:r>
              <a:rPr sz="1200" spc="-10" dirty="0">
                <a:latin typeface="Calibri"/>
                <a:cs typeface="Calibri"/>
              </a:rPr>
              <a:t>draw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folium.PolyLine</a:t>
            </a:r>
            <a:r>
              <a:rPr sz="1200" spc="-25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latin typeface="Calibri"/>
                <a:cs typeface="Calibri"/>
              </a:rPr>
              <a:t>and add </a:t>
            </a:r>
            <a:r>
              <a:rPr sz="1200" dirty="0">
                <a:latin typeface="Calibri"/>
                <a:cs typeface="Calibri"/>
              </a:rPr>
              <a:t>this </a:t>
            </a:r>
            <a:r>
              <a:rPr sz="1200" spc="-10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map.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78994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Interactive </a:t>
            </a:r>
            <a:r>
              <a:rPr spc="-10" dirty="0"/>
              <a:t>dashboard </a:t>
            </a:r>
            <a:r>
              <a:rPr spc="-5" dirty="0"/>
              <a:t>– </a:t>
            </a:r>
            <a:r>
              <a:rPr spc="-5" dirty="0">
                <a:solidFill>
                  <a:srgbClr val="2E5496"/>
                </a:solidFill>
              </a:rPr>
              <a:t>plotly</a:t>
            </a:r>
            <a:r>
              <a:rPr spc="80" dirty="0">
                <a:solidFill>
                  <a:srgbClr val="2E5496"/>
                </a:solidFill>
              </a:rPr>
              <a:t> </a:t>
            </a:r>
            <a:r>
              <a:rPr spc="-5" dirty="0">
                <a:solidFill>
                  <a:srgbClr val="2E5496"/>
                </a:solidFill>
              </a:rPr>
              <a:t>dash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608175"/>
            <a:ext cx="10273030" cy="4801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E5496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2E5496"/>
                </a:solidFill>
                <a:latin typeface="Calibri"/>
                <a:cs typeface="Calibri"/>
              </a:rPr>
              <a:t>following </a:t>
            </a:r>
            <a:r>
              <a:rPr sz="1600" spc="-5" dirty="0">
                <a:solidFill>
                  <a:srgbClr val="2E5496"/>
                </a:solidFill>
                <a:latin typeface="Calibri"/>
                <a:cs typeface="Calibri"/>
              </a:rPr>
              <a:t>plots </a:t>
            </a:r>
            <a:r>
              <a:rPr sz="1600" spc="-10" dirty="0">
                <a:solidFill>
                  <a:srgbClr val="2E5496"/>
                </a:solidFill>
                <a:latin typeface="Calibri"/>
                <a:cs typeface="Calibri"/>
              </a:rPr>
              <a:t>were </a:t>
            </a:r>
            <a:r>
              <a:rPr sz="1600" spc="-5" dirty="0">
                <a:solidFill>
                  <a:srgbClr val="2E5496"/>
                </a:solidFill>
                <a:latin typeface="Calibri"/>
                <a:cs typeface="Calibri"/>
              </a:rPr>
              <a:t>added </a:t>
            </a:r>
            <a:r>
              <a:rPr sz="1600" spc="-15" dirty="0">
                <a:solidFill>
                  <a:srgbClr val="2E5496"/>
                </a:solidFill>
                <a:latin typeface="Calibri"/>
                <a:cs typeface="Calibri"/>
              </a:rPr>
              <a:t>to </a:t>
            </a:r>
            <a:r>
              <a:rPr sz="1600" dirty="0">
                <a:solidFill>
                  <a:srgbClr val="2E5496"/>
                </a:solidFill>
                <a:latin typeface="Calibri"/>
                <a:cs typeface="Calibri"/>
              </a:rPr>
              <a:t>a </a:t>
            </a:r>
            <a:r>
              <a:rPr sz="1600" spc="-5" dirty="0">
                <a:solidFill>
                  <a:srgbClr val="2E5496"/>
                </a:solidFill>
                <a:latin typeface="Calibri"/>
                <a:cs typeface="Calibri"/>
              </a:rPr>
              <a:t>Plotly Dash dashboard </a:t>
            </a:r>
            <a:r>
              <a:rPr sz="1600" spc="-15" dirty="0">
                <a:solidFill>
                  <a:srgbClr val="2E5496"/>
                </a:solidFill>
                <a:latin typeface="Calibri"/>
                <a:cs typeface="Calibri"/>
              </a:rPr>
              <a:t>to have </a:t>
            </a:r>
            <a:r>
              <a:rPr sz="1600" dirty="0">
                <a:solidFill>
                  <a:srgbClr val="2E5496"/>
                </a:solidFill>
                <a:latin typeface="Calibri"/>
                <a:cs typeface="Calibri"/>
              </a:rPr>
              <a:t>an </a:t>
            </a:r>
            <a:r>
              <a:rPr sz="1600" spc="-15" dirty="0">
                <a:solidFill>
                  <a:srgbClr val="2E5496"/>
                </a:solidFill>
                <a:latin typeface="Calibri"/>
                <a:cs typeface="Calibri"/>
              </a:rPr>
              <a:t>interactive </a:t>
            </a:r>
            <a:r>
              <a:rPr sz="1600" spc="-5" dirty="0">
                <a:solidFill>
                  <a:srgbClr val="2E5496"/>
                </a:solidFill>
                <a:latin typeface="Calibri"/>
                <a:cs typeface="Calibri"/>
              </a:rPr>
              <a:t>visualisation </a:t>
            </a:r>
            <a:r>
              <a:rPr sz="1600" dirty="0">
                <a:solidFill>
                  <a:srgbClr val="2E5496"/>
                </a:solidFill>
                <a:latin typeface="Calibri"/>
                <a:cs typeface="Calibri"/>
              </a:rPr>
              <a:t>of </a:t>
            </a:r>
            <a:r>
              <a:rPr sz="1600" spc="-5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1600" spc="9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E5496"/>
                </a:solidFill>
                <a:latin typeface="Calibri"/>
                <a:cs typeface="Calibri"/>
              </a:rPr>
              <a:t>data: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Pie chart (</a:t>
            </a:r>
            <a:r>
              <a:rPr sz="2800" spc="-5" dirty="0">
                <a:solidFill>
                  <a:srgbClr val="60AEEE"/>
                </a:solidFill>
                <a:latin typeface="Consolas"/>
                <a:cs typeface="Consolas"/>
              </a:rPr>
              <a:t>px.pie()</a:t>
            </a:r>
            <a:r>
              <a:rPr sz="2800" spc="-5" dirty="0">
                <a:latin typeface="Calibri"/>
                <a:cs typeface="Calibri"/>
              </a:rPr>
              <a:t>) showing the </a:t>
            </a:r>
            <a:r>
              <a:rPr sz="2800" spc="-20" dirty="0">
                <a:latin typeface="Calibri"/>
                <a:cs typeface="Calibri"/>
              </a:rPr>
              <a:t>total </a:t>
            </a:r>
            <a:r>
              <a:rPr sz="2800" spc="-5" dirty="0">
                <a:latin typeface="Calibri"/>
                <a:cs typeface="Calibri"/>
              </a:rPr>
              <a:t>successful launches per</a:t>
            </a:r>
            <a:r>
              <a:rPr sz="2800" spc="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site</a:t>
            </a:r>
            <a:endParaRPr sz="2800" dirty="0">
              <a:latin typeface="Calibri"/>
              <a:cs typeface="Calibri"/>
            </a:endParaRPr>
          </a:p>
          <a:p>
            <a:pPr marL="532765" lvl="1" indent="-343535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2400" spc="-5" dirty="0">
                <a:latin typeface="Calibri"/>
                <a:cs typeface="Calibri"/>
              </a:rPr>
              <a:t>This </a:t>
            </a:r>
            <a:r>
              <a:rPr sz="2400" spc="-20" dirty="0">
                <a:latin typeface="Calibri"/>
                <a:cs typeface="Calibri"/>
              </a:rPr>
              <a:t>makes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5" dirty="0">
                <a:latin typeface="Calibri"/>
                <a:cs typeface="Calibri"/>
              </a:rPr>
              <a:t>clear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see which </a:t>
            </a:r>
            <a:r>
              <a:rPr sz="2400" spc="-10" dirty="0">
                <a:latin typeface="Calibri"/>
                <a:cs typeface="Calibri"/>
              </a:rPr>
              <a:t>sites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10" dirty="0">
                <a:latin typeface="Calibri"/>
                <a:cs typeface="Calibri"/>
              </a:rPr>
              <a:t>most successful</a:t>
            </a:r>
            <a:endParaRPr sz="2400" dirty="0">
              <a:latin typeface="Calibri"/>
              <a:cs typeface="Calibri"/>
            </a:endParaRPr>
          </a:p>
          <a:p>
            <a:pPr marL="532765" marR="612140" lvl="1" indent="-342900">
              <a:lnSpc>
                <a:spcPts val="2590"/>
              </a:lnSpc>
              <a:spcBef>
                <a:spcPts val="535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2400" spc="-5" dirty="0">
                <a:latin typeface="Calibri"/>
                <a:cs typeface="Calibri"/>
              </a:rPr>
              <a:t>The chart </a:t>
            </a:r>
            <a:r>
              <a:rPr sz="2400" spc="-10" dirty="0">
                <a:latin typeface="Calibri"/>
                <a:cs typeface="Calibri"/>
              </a:rPr>
              <a:t>could </a:t>
            </a:r>
            <a:r>
              <a:rPr sz="2400" spc="-5" dirty="0">
                <a:latin typeface="Calibri"/>
                <a:cs typeface="Calibri"/>
              </a:rPr>
              <a:t>also be </a:t>
            </a:r>
            <a:r>
              <a:rPr sz="2400" spc="-10" dirty="0">
                <a:latin typeface="Calibri"/>
                <a:cs typeface="Calibri"/>
              </a:rPr>
              <a:t>filtered </a:t>
            </a:r>
            <a:r>
              <a:rPr sz="2400" spc="-5" dirty="0">
                <a:latin typeface="Calibri"/>
                <a:cs typeface="Calibri"/>
              </a:rPr>
              <a:t>(using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60AEEE"/>
                </a:solidFill>
                <a:latin typeface="Consolas"/>
                <a:cs typeface="Consolas"/>
              </a:rPr>
              <a:t>dcc.Dropdown()</a:t>
            </a:r>
            <a:r>
              <a:rPr sz="2000" spc="-52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400" spc="-5" dirty="0">
                <a:latin typeface="Calibri"/>
                <a:cs typeface="Calibri"/>
              </a:rPr>
              <a:t>object)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see </a:t>
            </a:r>
            <a:r>
              <a:rPr sz="2400" dirty="0">
                <a:latin typeface="Calibri"/>
                <a:cs typeface="Calibri"/>
              </a:rPr>
              <a:t>the  </a:t>
            </a:r>
            <a:r>
              <a:rPr sz="2400" spc="-10" dirty="0">
                <a:latin typeface="Calibri"/>
                <a:cs typeface="Calibri"/>
              </a:rPr>
              <a:t>success/failure </a:t>
            </a:r>
            <a:r>
              <a:rPr sz="2400" spc="-20" dirty="0">
                <a:latin typeface="Calibri"/>
                <a:cs typeface="Calibri"/>
              </a:rPr>
              <a:t>ratio for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5" dirty="0">
                <a:latin typeface="Calibri"/>
                <a:cs typeface="Calibri"/>
              </a:rPr>
              <a:t>individual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site</a:t>
            </a:r>
            <a:endParaRPr sz="24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3350" dirty="0">
              <a:latin typeface="Calibri"/>
              <a:cs typeface="Calibri"/>
            </a:endParaRPr>
          </a:p>
          <a:p>
            <a:pPr marL="469265" marR="432434" indent="-457200">
              <a:lnSpc>
                <a:spcPts val="302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800" spc="-20" dirty="0">
                <a:latin typeface="Calibri"/>
                <a:cs typeface="Calibri"/>
              </a:rPr>
              <a:t>Scatter </a:t>
            </a:r>
            <a:r>
              <a:rPr sz="2800" spc="-15" dirty="0">
                <a:latin typeface="Calibri"/>
                <a:cs typeface="Calibri"/>
              </a:rPr>
              <a:t>graph 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spc="-5" dirty="0">
                <a:solidFill>
                  <a:srgbClr val="60AEEE"/>
                </a:solidFill>
                <a:latin typeface="Consolas"/>
                <a:cs typeface="Consolas"/>
              </a:rPr>
              <a:t>px.scatter()</a:t>
            </a:r>
            <a:r>
              <a:rPr sz="2800" spc="-5" dirty="0">
                <a:latin typeface="Calibri"/>
                <a:cs typeface="Calibri"/>
              </a:rPr>
              <a:t>)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show the </a:t>
            </a:r>
            <a:r>
              <a:rPr sz="2800" spc="-10" dirty="0">
                <a:latin typeface="Calibri"/>
                <a:cs typeface="Calibri"/>
              </a:rPr>
              <a:t>correlation between  </a:t>
            </a:r>
            <a:r>
              <a:rPr sz="2800" spc="-15" dirty="0">
                <a:latin typeface="Calibri"/>
                <a:cs typeface="Calibri"/>
              </a:rPr>
              <a:t>outcome </a:t>
            </a:r>
            <a:r>
              <a:rPr sz="2800" spc="-5" dirty="0">
                <a:latin typeface="Calibri"/>
                <a:cs typeface="Calibri"/>
              </a:rPr>
              <a:t>(success or not) and </a:t>
            </a:r>
            <a:r>
              <a:rPr sz="2800" spc="-10" dirty="0">
                <a:latin typeface="Calibri"/>
                <a:cs typeface="Calibri"/>
              </a:rPr>
              <a:t>payload </a:t>
            </a:r>
            <a:r>
              <a:rPr sz="2800" spc="-5" dirty="0">
                <a:latin typeface="Calibri"/>
                <a:cs typeface="Calibri"/>
              </a:rPr>
              <a:t>mass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(kg)</a:t>
            </a:r>
            <a:endParaRPr sz="2800" dirty="0">
              <a:latin typeface="Calibri"/>
              <a:cs typeface="Calibri"/>
            </a:endParaRPr>
          </a:p>
          <a:p>
            <a:pPr marL="532765" marR="673735" lvl="1" indent="-342900">
              <a:lnSpc>
                <a:spcPts val="2590"/>
              </a:lnSpc>
              <a:spcBef>
                <a:spcPts val="520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2400" spc="-5" dirty="0">
                <a:latin typeface="Calibri"/>
                <a:cs typeface="Calibri"/>
              </a:rPr>
              <a:t>This </a:t>
            </a:r>
            <a:r>
              <a:rPr sz="2400" spc="-10" dirty="0">
                <a:latin typeface="Calibri"/>
                <a:cs typeface="Calibri"/>
              </a:rPr>
              <a:t>could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filtered </a:t>
            </a:r>
            <a:r>
              <a:rPr sz="2400" spc="-5" dirty="0">
                <a:latin typeface="Calibri"/>
                <a:cs typeface="Calibri"/>
              </a:rPr>
              <a:t>(using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60AEEE"/>
                </a:solidFill>
                <a:latin typeface="Consolas"/>
                <a:cs typeface="Consolas"/>
              </a:rPr>
              <a:t>RangeSlider()</a:t>
            </a:r>
            <a:r>
              <a:rPr sz="2000" spc="-52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400" spc="-5" dirty="0">
                <a:latin typeface="Calibri"/>
                <a:cs typeface="Calibri"/>
              </a:rPr>
              <a:t>object)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15" dirty="0">
                <a:latin typeface="Calibri"/>
                <a:cs typeface="Calibri"/>
              </a:rPr>
              <a:t>ranges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payload  </a:t>
            </a:r>
            <a:r>
              <a:rPr sz="2400" spc="-5" dirty="0">
                <a:latin typeface="Calibri"/>
                <a:cs typeface="Calibri"/>
              </a:rPr>
              <a:t>masses</a:t>
            </a:r>
            <a:endParaRPr sz="2400" dirty="0">
              <a:latin typeface="Calibri"/>
              <a:cs typeface="Calibri"/>
            </a:endParaRPr>
          </a:p>
          <a:p>
            <a:pPr marL="532765" lvl="1" indent="-343535">
              <a:lnSpc>
                <a:spcPct val="100000"/>
              </a:lnSpc>
              <a:spcBef>
                <a:spcPts val="175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2400" dirty="0">
                <a:latin typeface="Calibri"/>
                <a:cs typeface="Calibri"/>
              </a:rPr>
              <a:t>It </a:t>
            </a:r>
            <a:r>
              <a:rPr sz="2400" spc="-10" dirty="0">
                <a:latin typeface="Calibri"/>
                <a:cs typeface="Calibri"/>
              </a:rPr>
              <a:t>could </a:t>
            </a:r>
            <a:r>
              <a:rPr sz="2400" spc="-5" dirty="0">
                <a:latin typeface="Calibri"/>
                <a:cs typeface="Calibri"/>
              </a:rPr>
              <a:t>also be </a:t>
            </a:r>
            <a:r>
              <a:rPr sz="2400" spc="-10" dirty="0">
                <a:latin typeface="Calibri"/>
                <a:cs typeface="Calibri"/>
              </a:rPr>
              <a:t>filtered by </a:t>
            </a:r>
            <a:r>
              <a:rPr sz="2400" spc="-15" dirty="0">
                <a:latin typeface="Calibri"/>
                <a:cs typeface="Calibri"/>
              </a:rPr>
              <a:t>booster version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81" y="7620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2112" y="1422147"/>
            <a:ext cx="85280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EC7C30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EC7C30"/>
                </a:solidFill>
                <a:latin typeface="Calibri"/>
                <a:cs typeface="Calibri"/>
              </a:rPr>
              <a:t>following </a:t>
            </a:r>
            <a:r>
              <a:rPr sz="1600" spc="-15" dirty="0">
                <a:solidFill>
                  <a:srgbClr val="EC7C30"/>
                </a:solidFill>
                <a:latin typeface="Calibri"/>
                <a:cs typeface="Calibri"/>
              </a:rPr>
              <a:t>steps </a:t>
            </a:r>
            <a:r>
              <a:rPr sz="1600" spc="-10" dirty="0">
                <a:solidFill>
                  <a:srgbClr val="EC7C30"/>
                </a:solidFill>
                <a:latin typeface="Calibri"/>
                <a:cs typeface="Calibri"/>
              </a:rPr>
              <a:t>were taking </a:t>
            </a:r>
            <a:r>
              <a:rPr sz="1600" spc="-15" dirty="0">
                <a:solidFill>
                  <a:srgbClr val="EC7C30"/>
                </a:solidFill>
                <a:latin typeface="Calibri"/>
                <a:cs typeface="Calibri"/>
              </a:rPr>
              <a:t>to </a:t>
            </a:r>
            <a:r>
              <a:rPr sz="1600" spc="-5" dirty="0">
                <a:solidFill>
                  <a:srgbClr val="EC7C30"/>
                </a:solidFill>
                <a:latin typeface="Calibri"/>
                <a:cs typeface="Calibri"/>
              </a:rPr>
              <a:t>develop, </a:t>
            </a:r>
            <a:r>
              <a:rPr sz="1600" spc="-10" dirty="0">
                <a:solidFill>
                  <a:srgbClr val="EC7C30"/>
                </a:solidFill>
                <a:latin typeface="Calibri"/>
                <a:cs typeface="Calibri"/>
              </a:rPr>
              <a:t>evaluate, </a:t>
            </a:r>
            <a:r>
              <a:rPr sz="1600" spc="-5" dirty="0">
                <a:solidFill>
                  <a:srgbClr val="EC7C30"/>
                </a:solidFill>
                <a:latin typeface="Calibri"/>
                <a:cs typeface="Calibri"/>
              </a:rPr>
              <a:t>and find the </a:t>
            </a:r>
            <a:r>
              <a:rPr sz="1600" spc="-10" dirty="0">
                <a:solidFill>
                  <a:srgbClr val="EC7C30"/>
                </a:solidFill>
                <a:latin typeface="Calibri"/>
                <a:cs typeface="Calibri"/>
              </a:rPr>
              <a:t>best performing classification</a:t>
            </a:r>
            <a:r>
              <a:rPr sz="1600" spc="18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C7C30"/>
                </a:solidFill>
                <a:latin typeface="Calibri"/>
                <a:cs typeface="Calibri"/>
              </a:rPr>
              <a:t>model: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74917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Predictive </a:t>
            </a:r>
            <a:r>
              <a:rPr spc="-15" dirty="0"/>
              <a:t>Analysis </a:t>
            </a:r>
            <a:r>
              <a:rPr spc="-5" dirty="0"/>
              <a:t>-</a:t>
            </a:r>
            <a:r>
              <a:rPr spc="75" dirty="0"/>
              <a:t> </a:t>
            </a:r>
            <a:r>
              <a:rPr spc="-10" dirty="0">
                <a:solidFill>
                  <a:srgbClr val="EC7C30"/>
                </a:solidFill>
              </a:rPr>
              <a:t>Classification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3552" y="2254051"/>
            <a:ext cx="21431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Calibri"/>
                <a:cs typeface="Calibri"/>
              </a:rPr>
              <a:t>Model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Development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2112" y="2809227"/>
            <a:ext cx="3159125" cy="3288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marR="473075" indent="-2857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65" dirty="0">
                <a:latin typeface="Calibri"/>
                <a:cs typeface="Calibri"/>
              </a:rPr>
              <a:t>To </a:t>
            </a:r>
            <a:r>
              <a:rPr sz="1400" spc="-10" dirty="0">
                <a:latin typeface="Calibri"/>
                <a:cs typeface="Calibri"/>
              </a:rPr>
              <a:t>prepare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dataset </a:t>
            </a:r>
            <a:r>
              <a:rPr sz="1400" spc="-15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model  development:</a:t>
            </a:r>
            <a:endParaRPr sz="1400" dirty="0">
              <a:latin typeface="Calibri"/>
              <a:cs typeface="Calibri"/>
            </a:endParaRPr>
          </a:p>
          <a:p>
            <a:pPr marL="475615" lvl="1" indent="-286385">
              <a:lnSpc>
                <a:spcPct val="100000"/>
              </a:lnSpc>
              <a:spcBef>
                <a:spcPts val="615"/>
              </a:spcBef>
              <a:buClr>
                <a:srgbClr val="4471C4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1200" spc="-5" dirty="0">
                <a:latin typeface="Calibri"/>
                <a:cs typeface="Calibri"/>
              </a:rPr>
              <a:t>Load</a:t>
            </a:r>
            <a:r>
              <a:rPr sz="1200" spc="-10" dirty="0">
                <a:latin typeface="Calibri"/>
                <a:cs typeface="Calibri"/>
              </a:rPr>
              <a:t> dataset</a:t>
            </a:r>
            <a:endParaRPr sz="1200" dirty="0">
              <a:latin typeface="Calibri"/>
              <a:cs typeface="Calibri"/>
            </a:endParaRPr>
          </a:p>
          <a:p>
            <a:pPr marL="475615" marR="193675" lvl="1" indent="-285750">
              <a:lnSpc>
                <a:spcPct val="100000"/>
              </a:lnSpc>
              <a:spcBef>
                <a:spcPts val="600"/>
              </a:spcBef>
              <a:buClr>
                <a:srgbClr val="4471C4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1200" spc="-10" dirty="0">
                <a:latin typeface="Calibri"/>
                <a:cs typeface="Calibri"/>
              </a:rPr>
              <a:t>Perform </a:t>
            </a:r>
            <a:r>
              <a:rPr sz="1200" spc="-5" dirty="0">
                <a:latin typeface="Calibri"/>
                <a:cs typeface="Calibri"/>
              </a:rPr>
              <a:t>necessary </a:t>
            </a:r>
            <a:r>
              <a:rPr sz="1200" spc="-10" dirty="0">
                <a:latin typeface="Calibri"/>
                <a:cs typeface="Calibri"/>
              </a:rPr>
              <a:t>data transformations  (standardise </a:t>
            </a:r>
            <a:r>
              <a:rPr sz="1200" spc="-5" dirty="0">
                <a:latin typeface="Calibri"/>
                <a:cs typeface="Calibri"/>
              </a:rPr>
              <a:t>and</a:t>
            </a:r>
            <a:r>
              <a:rPr sz="1200" spc="-10" dirty="0">
                <a:latin typeface="Calibri"/>
                <a:cs typeface="Calibri"/>
              </a:rPr>
              <a:t> pre-process)</a:t>
            </a:r>
            <a:endParaRPr sz="1200" dirty="0">
              <a:latin typeface="Calibri"/>
              <a:cs typeface="Calibri"/>
            </a:endParaRPr>
          </a:p>
          <a:p>
            <a:pPr marL="475615" marR="148590" lvl="1" indent="-285750">
              <a:lnSpc>
                <a:spcPct val="100000"/>
              </a:lnSpc>
              <a:spcBef>
                <a:spcPts val="600"/>
              </a:spcBef>
              <a:buClr>
                <a:srgbClr val="4471C4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1200" spc="-5" dirty="0">
                <a:latin typeface="Calibri"/>
                <a:cs typeface="Calibri"/>
              </a:rPr>
              <a:t>Split </a:t>
            </a:r>
            <a:r>
              <a:rPr sz="1200" spc="-10" dirty="0">
                <a:latin typeface="Calibri"/>
                <a:cs typeface="Calibri"/>
              </a:rPr>
              <a:t>data into </a:t>
            </a:r>
            <a:r>
              <a:rPr sz="1200" spc="-5" dirty="0">
                <a:latin typeface="Calibri"/>
                <a:cs typeface="Calibri"/>
              </a:rPr>
              <a:t>training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test data </a:t>
            </a:r>
            <a:r>
              <a:rPr sz="1200" spc="-5" dirty="0">
                <a:latin typeface="Calibri"/>
                <a:cs typeface="Calibri"/>
              </a:rPr>
              <a:t>sets,  using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train_test_split()</a:t>
            </a:r>
            <a:endParaRPr sz="1200" dirty="0">
              <a:latin typeface="Consolas"/>
              <a:cs typeface="Consolas"/>
            </a:endParaRPr>
          </a:p>
          <a:p>
            <a:pPr marL="475615" marR="271145" lvl="1" indent="-285750">
              <a:lnSpc>
                <a:spcPct val="100000"/>
              </a:lnSpc>
              <a:spcBef>
                <a:spcPts val="600"/>
              </a:spcBef>
              <a:buClr>
                <a:srgbClr val="4471C4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1200" spc="-5" dirty="0">
                <a:latin typeface="Calibri"/>
                <a:cs typeface="Calibri"/>
              </a:rPr>
              <a:t>Decide </a:t>
            </a:r>
            <a:r>
              <a:rPr sz="1200" dirty="0">
                <a:latin typeface="Calibri"/>
                <a:cs typeface="Calibri"/>
              </a:rPr>
              <a:t>which </a:t>
            </a:r>
            <a:r>
              <a:rPr sz="1200" spc="-5" dirty="0">
                <a:latin typeface="Calibri"/>
                <a:cs typeface="Calibri"/>
              </a:rPr>
              <a:t>type of machine learning  algorithms </a:t>
            </a:r>
            <a:r>
              <a:rPr sz="1200" spc="-10" dirty="0">
                <a:latin typeface="Calibri"/>
                <a:cs typeface="Calibri"/>
              </a:rPr>
              <a:t>are </a:t>
            </a:r>
            <a:r>
              <a:rPr sz="1200" spc="-5" dirty="0">
                <a:latin typeface="Calibri"/>
                <a:cs typeface="Calibri"/>
              </a:rPr>
              <a:t>most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appropriate</a:t>
            </a:r>
            <a:endParaRPr sz="1200" dirty="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each chosen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algorithm:</a:t>
            </a:r>
            <a:endParaRPr sz="1400" dirty="0">
              <a:latin typeface="Calibri"/>
              <a:cs typeface="Calibri"/>
            </a:endParaRPr>
          </a:p>
          <a:p>
            <a:pPr marL="475615" marR="320040" lvl="1" indent="-285750">
              <a:lnSpc>
                <a:spcPct val="100000"/>
              </a:lnSpc>
              <a:spcBef>
                <a:spcPts val="620"/>
              </a:spcBef>
              <a:buClr>
                <a:srgbClr val="4471C4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GridSearchCV</a:t>
            </a:r>
            <a:r>
              <a:rPr sz="1200" spc="-41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latin typeface="Calibri"/>
                <a:cs typeface="Calibri"/>
              </a:rPr>
              <a:t>object and </a:t>
            </a:r>
            <a:r>
              <a:rPr sz="1200" dirty="0">
                <a:latin typeface="Calibri"/>
                <a:cs typeface="Calibri"/>
              </a:rPr>
              <a:t>a  </a:t>
            </a:r>
            <a:r>
              <a:rPr sz="1200" spc="-5" dirty="0">
                <a:latin typeface="Calibri"/>
                <a:cs typeface="Calibri"/>
              </a:rPr>
              <a:t>dictionary of</a:t>
            </a:r>
            <a:r>
              <a:rPr sz="1200" spc="-10" dirty="0">
                <a:latin typeface="Calibri"/>
                <a:cs typeface="Calibri"/>
              </a:rPr>
              <a:t> parameters</a:t>
            </a:r>
            <a:endParaRPr sz="1200" dirty="0">
              <a:latin typeface="Calibri"/>
              <a:cs typeface="Calibri"/>
            </a:endParaRPr>
          </a:p>
          <a:p>
            <a:pPr marL="475615" lvl="1" indent="-286385">
              <a:lnSpc>
                <a:spcPct val="100000"/>
              </a:lnSpc>
              <a:spcBef>
                <a:spcPts val="595"/>
              </a:spcBef>
              <a:buClr>
                <a:srgbClr val="4471C4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1200" dirty="0">
                <a:latin typeface="Calibri"/>
                <a:cs typeface="Calibri"/>
              </a:rPr>
              <a:t>Fit the </a:t>
            </a:r>
            <a:r>
              <a:rPr sz="1200" spc="-5" dirty="0">
                <a:latin typeface="Calibri"/>
                <a:cs typeface="Calibri"/>
              </a:rPr>
              <a:t>object </a:t>
            </a:r>
            <a:r>
              <a:rPr sz="1200" spc="-10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parameters</a:t>
            </a:r>
            <a:endParaRPr sz="1200" dirty="0">
              <a:latin typeface="Calibri"/>
              <a:cs typeface="Calibri"/>
            </a:endParaRPr>
          </a:p>
          <a:p>
            <a:pPr marL="475615" lvl="1" indent="-286385">
              <a:lnSpc>
                <a:spcPct val="100000"/>
              </a:lnSpc>
              <a:spcBef>
                <a:spcPts val="600"/>
              </a:spcBef>
              <a:buClr>
                <a:srgbClr val="4471C4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1200" spc="-5" dirty="0">
                <a:latin typeface="Calibri"/>
                <a:cs typeface="Calibri"/>
              </a:rPr>
              <a:t>Use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training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spc="-5" dirty="0">
                <a:latin typeface="Calibri"/>
                <a:cs typeface="Calibri"/>
              </a:rPr>
              <a:t>set </a:t>
            </a:r>
            <a:r>
              <a:rPr sz="1200" spc="-10" dirty="0">
                <a:latin typeface="Calibri"/>
                <a:cs typeface="Calibri"/>
              </a:rPr>
              <a:t>to </a:t>
            </a:r>
            <a:r>
              <a:rPr sz="1200" spc="-5" dirty="0">
                <a:latin typeface="Calibri"/>
                <a:cs typeface="Calibri"/>
              </a:rPr>
              <a:t>train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model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9785" y="2254051"/>
            <a:ext cx="182498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Calibri"/>
                <a:cs typeface="Calibri"/>
              </a:rPr>
              <a:t>Model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Evaluation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9786" y="2727169"/>
            <a:ext cx="2874645" cy="59055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0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each chosen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algorithm:</a:t>
            </a:r>
            <a:endParaRPr sz="1400" dirty="0">
              <a:latin typeface="Calibri"/>
              <a:cs typeface="Calibri"/>
            </a:endParaRPr>
          </a:p>
          <a:p>
            <a:pPr marL="475615" lvl="1" indent="-286385">
              <a:lnSpc>
                <a:spcPct val="100000"/>
              </a:lnSpc>
              <a:spcBef>
                <a:spcPts val="615"/>
              </a:spcBef>
              <a:buClr>
                <a:srgbClr val="4471C4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1200" spc="-5" dirty="0">
                <a:latin typeface="Calibri"/>
                <a:cs typeface="Calibri"/>
              </a:rPr>
              <a:t>Using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output GridSearchCV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object: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27332" y="3369760"/>
            <a:ext cx="2722880" cy="969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marR="460375" indent="-285750">
              <a:lnSpc>
                <a:spcPct val="100000"/>
              </a:lnSpc>
              <a:spcBef>
                <a:spcPts val="100"/>
              </a:spcBef>
              <a:buClr>
                <a:srgbClr val="EC7C30"/>
              </a:buClr>
              <a:buFont typeface="Arial"/>
              <a:buChar char="•"/>
              <a:tabLst>
                <a:tab pos="482600" algn="l"/>
                <a:tab pos="483234" algn="l"/>
              </a:tabLst>
            </a:pPr>
            <a:r>
              <a:rPr sz="1000" spc="-5" dirty="0">
                <a:latin typeface="Calibri"/>
                <a:cs typeface="Calibri"/>
              </a:rPr>
              <a:t>Check </a:t>
            </a:r>
            <a:r>
              <a:rPr sz="1000" dirty="0">
                <a:latin typeface="Calibri"/>
                <a:cs typeface="Calibri"/>
              </a:rPr>
              <a:t>the tuned </a:t>
            </a:r>
            <a:r>
              <a:rPr sz="1000" spc="-5" dirty="0">
                <a:latin typeface="Calibri"/>
                <a:cs typeface="Calibri"/>
              </a:rPr>
              <a:t>hyperparameters  (</a:t>
            </a:r>
            <a:r>
              <a:rPr sz="1000" spc="-5" dirty="0">
                <a:solidFill>
                  <a:srgbClr val="60AEEE"/>
                </a:solidFill>
                <a:latin typeface="Consolas"/>
                <a:cs typeface="Consolas"/>
              </a:rPr>
              <a:t>best_params</a:t>
            </a:r>
            <a:r>
              <a:rPr sz="1000" spc="-5" dirty="0">
                <a:latin typeface="Calibri"/>
                <a:cs typeface="Calibri"/>
              </a:rPr>
              <a:t>_)</a:t>
            </a:r>
            <a:endParaRPr sz="1000" dirty="0">
              <a:latin typeface="Calibri"/>
              <a:cs typeface="Calibri"/>
            </a:endParaRPr>
          </a:p>
          <a:p>
            <a:pPr marL="482600" indent="-286385">
              <a:lnSpc>
                <a:spcPct val="100000"/>
              </a:lnSpc>
              <a:spcBef>
                <a:spcPts val="600"/>
              </a:spcBef>
              <a:buClr>
                <a:srgbClr val="EC7C30"/>
              </a:buClr>
              <a:buFont typeface="Arial"/>
              <a:buChar char="•"/>
              <a:tabLst>
                <a:tab pos="482600" algn="l"/>
                <a:tab pos="483234" algn="l"/>
              </a:tabLst>
            </a:pPr>
            <a:r>
              <a:rPr sz="1000" spc="-5" dirty="0">
                <a:latin typeface="Calibri"/>
                <a:cs typeface="Calibri"/>
              </a:rPr>
              <a:t>Check </a:t>
            </a:r>
            <a:r>
              <a:rPr sz="1000" dirty="0">
                <a:latin typeface="Calibri"/>
                <a:cs typeface="Calibri"/>
              </a:rPr>
              <a:t>the accuracy (</a:t>
            </a:r>
            <a:r>
              <a:rPr sz="1000" dirty="0">
                <a:solidFill>
                  <a:srgbClr val="60AEEE"/>
                </a:solidFill>
                <a:latin typeface="Consolas"/>
                <a:cs typeface="Consolas"/>
              </a:rPr>
              <a:t>score</a:t>
            </a:r>
            <a:r>
              <a:rPr sz="1000" spc="-5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000" dirty="0">
                <a:latin typeface="Calibri"/>
                <a:cs typeface="Calibri"/>
              </a:rPr>
              <a:t>and</a:t>
            </a:r>
          </a:p>
          <a:p>
            <a:pPr marL="482600">
              <a:lnSpc>
                <a:spcPct val="100000"/>
              </a:lnSpc>
            </a:pPr>
            <a:r>
              <a:rPr sz="1000" dirty="0">
                <a:solidFill>
                  <a:srgbClr val="60AEEE"/>
                </a:solidFill>
                <a:latin typeface="Consolas"/>
                <a:cs typeface="Consolas"/>
              </a:rPr>
              <a:t>best_score</a:t>
            </a:r>
            <a:r>
              <a:rPr sz="1000" dirty="0">
                <a:latin typeface="Consolas"/>
                <a:cs typeface="Consolas"/>
              </a:rPr>
              <a:t>_</a:t>
            </a:r>
            <a:r>
              <a:rPr sz="1000" dirty="0">
                <a:latin typeface="Calibri"/>
                <a:cs typeface="Calibri"/>
              </a:rPr>
              <a:t>)</a:t>
            </a:r>
          </a:p>
          <a:p>
            <a:pPr marL="298450" indent="-285750">
              <a:lnSpc>
                <a:spcPct val="100000"/>
              </a:lnSpc>
              <a:spcBef>
                <a:spcPts val="585"/>
              </a:spcBef>
              <a:buClr>
                <a:srgbClr val="4471C4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5" dirty="0">
                <a:latin typeface="Calibri"/>
                <a:cs typeface="Calibri"/>
              </a:rPr>
              <a:t>Plot and </a:t>
            </a:r>
            <a:r>
              <a:rPr sz="1200" spc="-10" dirty="0">
                <a:latin typeface="Calibri"/>
                <a:cs typeface="Calibri"/>
              </a:rPr>
              <a:t>examine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Confusion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Matrix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09494" y="2821258"/>
            <a:ext cx="2784475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spc="-15" dirty="0">
                <a:latin typeface="Calibri"/>
                <a:cs typeface="Calibri"/>
              </a:rPr>
              <a:t>Review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accuracy scores </a:t>
            </a:r>
            <a:r>
              <a:rPr sz="1400" spc="-15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all  chosen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algorithms</a:t>
            </a:r>
            <a:endParaRPr sz="1400" dirty="0">
              <a:latin typeface="Calibri"/>
              <a:cs typeface="Calibri"/>
            </a:endParaRPr>
          </a:p>
          <a:p>
            <a:pPr marL="355600" marR="13335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The model with the </a:t>
            </a:r>
            <a:r>
              <a:rPr sz="1400" spc="-10" dirty="0">
                <a:latin typeface="Calibri"/>
                <a:cs typeface="Calibri"/>
              </a:rPr>
              <a:t>highest  accuracy score </a:t>
            </a:r>
            <a:r>
              <a:rPr sz="1400" spc="-5" dirty="0">
                <a:latin typeface="Calibri"/>
                <a:cs typeface="Calibri"/>
              </a:rPr>
              <a:t>is </a:t>
            </a:r>
            <a:r>
              <a:rPr sz="1400" spc="-10" dirty="0">
                <a:latin typeface="Calibri"/>
                <a:cs typeface="Calibri"/>
              </a:rPr>
              <a:t>determined </a:t>
            </a:r>
            <a:r>
              <a:rPr sz="1400" spc="-5" dirty="0">
                <a:latin typeface="Calibri"/>
                <a:cs typeface="Calibri"/>
              </a:rPr>
              <a:t>as  the </a:t>
            </a:r>
            <a:r>
              <a:rPr sz="1400" spc="-10" dirty="0">
                <a:latin typeface="Calibri"/>
                <a:cs typeface="Calibri"/>
              </a:rPr>
              <a:t>best performing</a:t>
            </a:r>
            <a:r>
              <a:rPr sz="1400" spc="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model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05964" y="2161799"/>
            <a:ext cx="8533499" cy="546735"/>
            <a:chOff x="3521778" y="2161799"/>
            <a:chExt cx="7903270" cy="546735"/>
          </a:xfrm>
        </p:grpSpPr>
        <p:sp>
          <p:nvSpPr>
            <p:cNvPr id="12" name="object 12"/>
            <p:cNvSpPr/>
            <p:nvPr/>
          </p:nvSpPr>
          <p:spPr>
            <a:xfrm>
              <a:off x="3521778" y="2254051"/>
              <a:ext cx="4248150" cy="345440"/>
            </a:xfrm>
            <a:custGeom>
              <a:avLst/>
              <a:gdLst/>
              <a:ahLst/>
              <a:cxnLst/>
              <a:rect l="l" t="t" r="r" b="b"/>
              <a:pathLst>
                <a:path w="4248150" h="345439">
                  <a:moveTo>
                    <a:pt x="359664" y="172593"/>
                  </a:moveTo>
                  <a:lnTo>
                    <a:pt x="168808" y="0"/>
                  </a:lnTo>
                  <a:lnTo>
                    <a:pt x="168808" y="86296"/>
                  </a:lnTo>
                  <a:lnTo>
                    <a:pt x="0" y="86296"/>
                  </a:lnTo>
                  <a:lnTo>
                    <a:pt x="0" y="258889"/>
                  </a:lnTo>
                  <a:lnTo>
                    <a:pt x="168808" y="258889"/>
                  </a:lnTo>
                  <a:lnTo>
                    <a:pt x="168808" y="345186"/>
                  </a:lnTo>
                  <a:lnTo>
                    <a:pt x="359664" y="172593"/>
                  </a:lnTo>
                  <a:close/>
                </a:path>
                <a:path w="4248150" h="345439">
                  <a:moveTo>
                    <a:pt x="4248150" y="172593"/>
                  </a:moveTo>
                  <a:lnTo>
                    <a:pt x="4057294" y="0"/>
                  </a:lnTo>
                  <a:lnTo>
                    <a:pt x="4057294" y="86296"/>
                  </a:lnTo>
                  <a:lnTo>
                    <a:pt x="3887724" y="86296"/>
                  </a:lnTo>
                  <a:lnTo>
                    <a:pt x="3887724" y="258889"/>
                  </a:lnTo>
                  <a:lnTo>
                    <a:pt x="4057294" y="258889"/>
                  </a:lnTo>
                  <a:lnTo>
                    <a:pt x="4057294" y="345186"/>
                  </a:lnTo>
                  <a:lnTo>
                    <a:pt x="4248150" y="172593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94317" y="2218687"/>
              <a:ext cx="210388" cy="197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11301" y="2245616"/>
              <a:ext cx="108783" cy="2415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56044" y="2570768"/>
              <a:ext cx="254635" cy="133985"/>
            </a:xfrm>
            <a:custGeom>
              <a:avLst/>
              <a:gdLst/>
              <a:ahLst/>
              <a:cxnLst/>
              <a:rect l="l" t="t" r="r" b="b"/>
              <a:pathLst>
                <a:path w="254634" h="133985">
                  <a:moveTo>
                    <a:pt x="72097" y="12509"/>
                  </a:moveTo>
                  <a:lnTo>
                    <a:pt x="2527" y="52031"/>
                  </a:lnTo>
                  <a:lnTo>
                    <a:pt x="0" y="61188"/>
                  </a:lnTo>
                  <a:lnTo>
                    <a:pt x="4114" y="68427"/>
                  </a:lnTo>
                  <a:lnTo>
                    <a:pt x="39852" y="130936"/>
                  </a:lnTo>
                  <a:lnTo>
                    <a:pt x="49060" y="133426"/>
                  </a:lnTo>
                  <a:lnTo>
                    <a:pt x="63487" y="125133"/>
                  </a:lnTo>
                  <a:lnTo>
                    <a:pt x="65976" y="115925"/>
                  </a:lnTo>
                  <a:lnTo>
                    <a:pt x="48399" y="85305"/>
                  </a:lnTo>
                  <a:lnTo>
                    <a:pt x="128393" y="85305"/>
                  </a:lnTo>
                  <a:lnTo>
                    <a:pt x="155030" y="80978"/>
                  </a:lnTo>
                  <a:lnTo>
                    <a:pt x="204217" y="60270"/>
                  </a:lnTo>
                  <a:lnTo>
                    <a:pt x="205418" y="59380"/>
                  </a:lnTo>
                  <a:lnTo>
                    <a:pt x="102324" y="59380"/>
                  </a:lnTo>
                  <a:lnTo>
                    <a:pt x="56057" y="56197"/>
                  </a:lnTo>
                  <a:lnTo>
                    <a:pt x="87109" y="38544"/>
                  </a:lnTo>
                  <a:lnTo>
                    <a:pt x="89585" y="29362"/>
                  </a:lnTo>
                  <a:lnTo>
                    <a:pt x="81292" y="14973"/>
                  </a:lnTo>
                  <a:lnTo>
                    <a:pt x="72097" y="12509"/>
                  </a:lnTo>
                  <a:close/>
                </a:path>
                <a:path w="254634" h="133985">
                  <a:moveTo>
                    <a:pt x="128393" y="85305"/>
                  </a:moveTo>
                  <a:lnTo>
                    <a:pt x="48399" y="85305"/>
                  </a:lnTo>
                  <a:lnTo>
                    <a:pt x="102350" y="89536"/>
                  </a:lnTo>
                  <a:lnTo>
                    <a:pt x="128393" y="85305"/>
                  </a:lnTo>
                  <a:close/>
                </a:path>
                <a:path w="254634" h="133985">
                  <a:moveTo>
                    <a:pt x="234200" y="0"/>
                  </a:moveTo>
                  <a:lnTo>
                    <a:pt x="227634" y="5714"/>
                  </a:lnTo>
                  <a:lnTo>
                    <a:pt x="227050" y="6299"/>
                  </a:lnTo>
                  <a:lnTo>
                    <a:pt x="226822" y="6299"/>
                  </a:lnTo>
                  <a:lnTo>
                    <a:pt x="189556" y="33891"/>
                  </a:lnTo>
                  <a:lnTo>
                    <a:pt x="147440" y="51765"/>
                  </a:lnTo>
                  <a:lnTo>
                    <a:pt x="102324" y="59380"/>
                  </a:lnTo>
                  <a:lnTo>
                    <a:pt x="205418" y="59380"/>
                  </a:lnTo>
                  <a:lnTo>
                    <a:pt x="247688" y="28054"/>
                  </a:lnTo>
                  <a:lnTo>
                    <a:pt x="253936" y="22605"/>
                  </a:lnTo>
                  <a:lnTo>
                    <a:pt x="254584" y="13131"/>
                  </a:lnTo>
                  <a:lnTo>
                    <a:pt x="243687" y="634"/>
                  </a:lnTo>
                  <a:lnTo>
                    <a:pt x="23420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21016" y="2505455"/>
              <a:ext cx="120396" cy="1203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84490" y="2454401"/>
              <a:ext cx="120396" cy="1203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61988" y="2168651"/>
              <a:ext cx="119633" cy="1196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920223" y="2161799"/>
              <a:ext cx="504825" cy="546735"/>
            </a:xfrm>
            <a:custGeom>
              <a:avLst/>
              <a:gdLst/>
              <a:ahLst/>
              <a:cxnLst/>
              <a:rect l="l" t="t" r="r" b="b"/>
              <a:pathLst>
                <a:path w="504825" h="546735">
                  <a:moveTo>
                    <a:pt x="381939" y="504799"/>
                  </a:moveTo>
                  <a:lnTo>
                    <a:pt x="122504" y="504799"/>
                  </a:lnTo>
                  <a:lnTo>
                    <a:pt x="111313" y="506986"/>
                  </a:lnTo>
                  <a:lnTo>
                    <a:pt x="102146" y="512938"/>
                  </a:lnTo>
                  <a:lnTo>
                    <a:pt x="95950" y="521746"/>
                  </a:lnTo>
                  <a:lnTo>
                    <a:pt x="93675" y="532498"/>
                  </a:lnTo>
                  <a:lnTo>
                    <a:pt x="93675" y="546354"/>
                  </a:lnTo>
                  <a:lnTo>
                    <a:pt x="410756" y="546354"/>
                  </a:lnTo>
                  <a:lnTo>
                    <a:pt x="410756" y="532498"/>
                  </a:lnTo>
                  <a:lnTo>
                    <a:pt x="408482" y="521746"/>
                  </a:lnTo>
                  <a:lnTo>
                    <a:pt x="402291" y="512938"/>
                  </a:lnTo>
                  <a:lnTo>
                    <a:pt x="393128" y="506986"/>
                  </a:lnTo>
                  <a:lnTo>
                    <a:pt x="381939" y="504799"/>
                  </a:lnTo>
                  <a:close/>
                </a:path>
                <a:path w="504825" h="546735">
                  <a:moveTo>
                    <a:pt x="317080" y="477100"/>
                  </a:moveTo>
                  <a:lnTo>
                    <a:pt x="187363" y="477100"/>
                  </a:lnTo>
                  <a:lnTo>
                    <a:pt x="176172" y="479287"/>
                  </a:lnTo>
                  <a:lnTo>
                    <a:pt x="167005" y="485240"/>
                  </a:lnTo>
                  <a:lnTo>
                    <a:pt x="160809" y="494047"/>
                  </a:lnTo>
                  <a:lnTo>
                    <a:pt x="158534" y="504799"/>
                  </a:lnTo>
                  <a:lnTo>
                    <a:pt x="345897" y="504799"/>
                  </a:lnTo>
                  <a:lnTo>
                    <a:pt x="343623" y="494047"/>
                  </a:lnTo>
                  <a:lnTo>
                    <a:pt x="337432" y="485240"/>
                  </a:lnTo>
                  <a:lnTo>
                    <a:pt x="328269" y="479287"/>
                  </a:lnTo>
                  <a:lnTo>
                    <a:pt x="317080" y="477100"/>
                  </a:lnTo>
                  <a:close/>
                </a:path>
                <a:path w="504825" h="546735">
                  <a:moveTo>
                    <a:pt x="504444" y="48463"/>
                  </a:moveTo>
                  <a:lnTo>
                    <a:pt x="0" y="48463"/>
                  </a:lnTo>
                  <a:lnTo>
                    <a:pt x="36" y="193890"/>
                  </a:lnTo>
                  <a:lnTo>
                    <a:pt x="17327" y="258138"/>
                  </a:lnTo>
                  <a:lnTo>
                    <a:pt x="41071" y="290131"/>
                  </a:lnTo>
                  <a:lnTo>
                    <a:pt x="72848" y="316622"/>
                  </a:lnTo>
                  <a:lnTo>
                    <a:pt x="110436" y="335841"/>
                  </a:lnTo>
                  <a:lnTo>
                    <a:pt x="156400" y="347788"/>
                  </a:lnTo>
                  <a:lnTo>
                    <a:pt x="213309" y="352463"/>
                  </a:lnTo>
                  <a:lnTo>
                    <a:pt x="217622" y="360501"/>
                  </a:lnTo>
                  <a:lnTo>
                    <a:pt x="220784" y="368992"/>
                  </a:lnTo>
                  <a:lnTo>
                    <a:pt x="222730" y="377873"/>
                  </a:lnTo>
                  <a:lnTo>
                    <a:pt x="223393" y="387083"/>
                  </a:lnTo>
                  <a:lnTo>
                    <a:pt x="223393" y="477100"/>
                  </a:lnTo>
                  <a:lnTo>
                    <a:pt x="281051" y="477100"/>
                  </a:lnTo>
                  <a:lnTo>
                    <a:pt x="281100" y="387083"/>
                  </a:lnTo>
                  <a:lnTo>
                    <a:pt x="348043" y="348378"/>
                  </a:lnTo>
                  <a:lnTo>
                    <a:pt x="394007" y="336272"/>
                  </a:lnTo>
                  <a:lnTo>
                    <a:pt x="431595" y="317024"/>
                  </a:lnTo>
                  <a:lnTo>
                    <a:pt x="440693" y="309524"/>
                  </a:lnTo>
                  <a:lnTo>
                    <a:pt x="330771" y="309524"/>
                  </a:lnTo>
                  <a:lnTo>
                    <a:pt x="331505" y="308838"/>
                  </a:lnTo>
                  <a:lnTo>
                    <a:pt x="172948" y="308838"/>
                  </a:lnTo>
                  <a:lnTo>
                    <a:pt x="139574" y="302763"/>
                  </a:lnTo>
                  <a:lnTo>
                    <a:pt x="92286" y="279715"/>
                  </a:lnTo>
                  <a:lnTo>
                    <a:pt x="55400" y="239682"/>
                  </a:lnTo>
                  <a:lnTo>
                    <a:pt x="43512" y="202657"/>
                  </a:lnTo>
                  <a:lnTo>
                    <a:pt x="43243" y="90017"/>
                  </a:lnTo>
                  <a:lnTo>
                    <a:pt x="504444" y="90017"/>
                  </a:lnTo>
                  <a:lnTo>
                    <a:pt x="504444" y="48463"/>
                  </a:lnTo>
                  <a:close/>
                </a:path>
                <a:path w="504825" h="546735">
                  <a:moveTo>
                    <a:pt x="504444" y="90703"/>
                  </a:moveTo>
                  <a:lnTo>
                    <a:pt x="460489" y="90703"/>
                  </a:lnTo>
                  <a:lnTo>
                    <a:pt x="460531" y="197809"/>
                  </a:lnTo>
                  <a:lnTo>
                    <a:pt x="460642" y="202657"/>
                  </a:lnTo>
                  <a:lnTo>
                    <a:pt x="457962" y="218378"/>
                  </a:lnTo>
                  <a:lnTo>
                    <a:pt x="431660" y="263131"/>
                  </a:lnTo>
                  <a:lnTo>
                    <a:pt x="391212" y="293600"/>
                  </a:lnTo>
                  <a:lnTo>
                    <a:pt x="330771" y="309524"/>
                  </a:lnTo>
                  <a:lnTo>
                    <a:pt x="440693" y="309524"/>
                  </a:lnTo>
                  <a:lnTo>
                    <a:pt x="487116" y="259131"/>
                  </a:lnTo>
                  <a:lnTo>
                    <a:pt x="503802" y="206115"/>
                  </a:lnTo>
                  <a:lnTo>
                    <a:pt x="504335" y="195960"/>
                  </a:lnTo>
                  <a:lnTo>
                    <a:pt x="504444" y="90703"/>
                  </a:lnTo>
                  <a:close/>
                </a:path>
                <a:path w="504825" h="546735">
                  <a:moveTo>
                    <a:pt x="504444" y="90017"/>
                  </a:moveTo>
                  <a:lnTo>
                    <a:pt x="93675" y="90017"/>
                  </a:lnTo>
                  <a:lnTo>
                    <a:pt x="93727" y="180733"/>
                  </a:lnTo>
                  <a:lnTo>
                    <a:pt x="104931" y="230768"/>
                  </a:lnTo>
                  <a:lnTo>
                    <a:pt x="129717" y="266598"/>
                  </a:lnTo>
                  <a:lnTo>
                    <a:pt x="172948" y="308838"/>
                  </a:lnTo>
                  <a:lnTo>
                    <a:pt x="331505" y="308838"/>
                  </a:lnTo>
                  <a:lnTo>
                    <a:pt x="341376" y="299613"/>
                  </a:lnTo>
                  <a:lnTo>
                    <a:pt x="352388" y="289442"/>
                  </a:lnTo>
                  <a:lnTo>
                    <a:pt x="379031" y="261505"/>
                  </a:lnTo>
                  <a:lnTo>
                    <a:pt x="404907" y="215439"/>
                  </a:lnTo>
                  <a:lnTo>
                    <a:pt x="410044" y="180733"/>
                  </a:lnTo>
                  <a:lnTo>
                    <a:pt x="410044" y="90703"/>
                  </a:lnTo>
                  <a:lnTo>
                    <a:pt x="504444" y="90703"/>
                  </a:lnTo>
                  <a:lnTo>
                    <a:pt x="504444" y="90017"/>
                  </a:lnTo>
                  <a:close/>
                </a:path>
                <a:path w="504825" h="546735">
                  <a:moveTo>
                    <a:pt x="410756" y="0"/>
                  </a:moveTo>
                  <a:lnTo>
                    <a:pt x="93675" y="0"/>
                  </a:lnTo>
                  <a:lnTo>
                    <a:pt x="93675" y="48463"/>
                  </a:lnTo>
                  <a:lnTo>
                    <a:pt x="410756" y="48463"/>
                  </a:lnTo>
                  <a:lnTo>
                    <a:pt x="41075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455197" y="2083871"/>
            <a:ext cx="3140710" cy="6858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8100" marR="30480">
              <a:lnSpc>
                <a:spcPts val="2400"/>
              </a:lnSpc>
              <a:spcBef>
                <a:spcPts val="580"/>
              </a:spcBef>
            </a:pPr>
            <a:r>
              <a:rPr sz="2000" spc="-5" dirty="0">
                <a:latin typeface="Calibri"/>
                <a:cs typeface="Calibri"/>
              </a:rPr>
              <a:t>Finding the </a:t>
            </a:r>
            <a:r>
              <a:rPr sz="2000" spc="-10" dirty="0">
                <a:latin typeface="Calibri"/>
                <a:cs typeface="Calibri"/>
              </a:rPr>
              <a:t>Best </a:t>
            </a:r>
            <a:r>
              <a:rPr sz="2000" spc="-85" dirty="0">
                <a:latin typeface="Calibri"/>
                <a:cs typeface="Calibri"/>
              </a:rPr>
              <a:t>Classification  </a:t>
            </a:r>
            <a:r>
              <a:rPr sz="2000" spc="-5" dirty="0">
                <a:latin typeface="Calibri"/>
                <a:cs typeface="Calibri"/>
              </a:rPr>
              <a:t>Model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947416" y="2212853"/>
            <a:ext cx="414655" cy="532765"/>
            <a:chOff x="2947416" y="2212853"/>
            <a:chExt cx="414655" cy="532765"/>
          </a:xfrm>
        </p:grpSpPr>
        <p:sp>
          <p:nvSpPr>
            <p:cNvPr id="22" name="object 22"/>
            <p:cNvSpPr/>
            <p:nvPr/>
          </p:nvSpPr>
          <p:spPr>
            <a:xfrm>
              <a:off x="3091435" y="2212853"/>
              <a:ext cx="270510" cy="287655"/>
            </a:xfrm>
            <a:custGeom>
              <a:avLst/>
              <a:gdLst/>
              <a:ahLst/>
              <a:cxnLst/>
              <a:rect l="l" t="t" r="r" b="b"/>
              <a:pathLst>
                <a:path w="270510" h="287655">
                  <a:moveTo>
                    <a:pt x="189230" y="246710"/>
                  </a:moveTo>
                  <a:lnTo>
                    <a:pt x="80010" y="246710"/>
                  </a:lnTo>
                  <a:lnTo>
                    <a:pt x="85844" y="250018"/>
                  </a:lnTo>
                  <a:lnTo>
                    <a:pt x="91916" y="252882"/>
                  </a:lnTo>
                  <a:lnTo>
                    <a:pt x="98226" y="255364"/>
                  </a:lnTo>
                  <a:lnTo>
                    <a:pt x="104775" y="257530"/>
                  </a:lnTo>
                  <a:lnTo>
                    <a:pt x="118745" y="287273"/>
                  </a:lnTo>
                  <a:lnTo>
                    <a:pt x="150495" y="287273"/>
                  </a:lnTo>
                  <a:lnTo>
                    <a:pt x="164465" y="257530"/>
                  </a:lnTo>
                  <a:lnTo>
                    <a:pt x="171013" y="255364"/>
                  </a:lnTo>
                  <a:lnTo>
                    <a:pt x="177323" y="252882"/>
                  </a:lnTo>
                  <a:lnTo>
                    <a:pt x="183395" y="250018"/>
                  </a:lnTo>
                  <a:lnTo>
                    <a:pt x="189230" y="246710"/>
                  </a:lnTo>
                  <a:close/>
                </a:path>
                <a:path w="270510" h="287655">
                  <a:moveTo>
                    <a:pt x="50800" y="29730"/>
                  </a:moveTo>
                  <a:lnTo>
                    <a:pt x="27940" y="54063"/>
                  </a:lnTo>
                  <a:lnTo>
                    <a:pt x="38100" y="85839"/>
                  </a:lnTo>
                  <a:lnTo>
                    <a:pt x="34994" y="92051"/>
                  </a:lnTo>
                  <a:lnTo>
                    <a:pt x="32305" y="98517"/>
                  </a:lnTo>
                  <a:lnTo>
                    <a:pt x="29973" y="105234"/>
                  </a:lnTo>
                  <a:lnTo>
                    <a:pt x="27940" y="112204"/>
                  </a:lnTo>
                  <a:lnTo>
                    <a:pt x="0" y="127076"/>
                  </a:lnTo>
                  <a:lnTo>
                    <a:pt x="0" y="160870"/>
                  </a:lnTo>
                  <a:lnTo>
                    <a:pt x="27940" y="175742"/>
                  </a:lnTo>
                  <a:lnTo>
                    <a:pt x="29973" y="182712"/>
                  </a:lnTo>
                  <a:lnTo>
                    <a:pt x="32305" y="189428"/>
                  </a:lnTo>
                  <a:lnTo>
                    <a:pt x="34994" y="195889"/>
                  </a:lnTo>
                  <a:lnTo>
                    <a:pt x="38100" y="202095"/>
                  </a:lnTo>
                  <a:lnTo>
                    <a:pt x="27940" y="233870"/>
                  </a:lnTo>
                  <a:lnTo>
                    <a:pt x="50165" y="257530"/>
                  </a:lnTo>
                  <a:lnTo>
                    <a:pt x="80010" y="246710"/>
                  </a:lnTo>
                  <a:lnTo>
                    <a:pt x="229529" y="246710"/>
                  </a:lnTo>
                  <a:lnTo>
                    <a:pt x="241935" y="233870"/>
                  </a:lnTo>
                  <a:lnTo>
                    <a:pt x="231775" y="202095"/>
                  </a:lnTo>
                  <a:lnTo>
                    <a:pt x="234979" y="195795"/>
                  </a:lnTo>
                  <a:lnTo>
                    <a:pt x="235475" y="194665"/>
                  </a:lnTo>
                  <a:lnTo>
                    <a:pt x="135255" y="194665"/>
                  </a:lnTo>
                  <a:lnTo>
                    <a:pt x="116562" y="190640"/>
                  </a:lnTo>
                  <a:lnTo>
                    <a:pt x="101441" y="179708"/>
                  </a:lnTo>
                  <a:lnTo>
                    <a:pt x="91320" y="163579"/>
                  </a:lnTo>
                  <a:lnTo>
                    <a:pt x="87630" y="143967"/>
                  </a:lnTo>
                  <a:lnTo>
                    <a:pt x="91410" y="124354"/>
                  </a:lnTo>
                  <a:lnTo>
                    <a:pt x="101679" y="108226"/>
                  </a:lnTo>
                  <a:lnTo>
                    <a:pt x="116830" y="97293"/>
                  </a:lnTo>
                  <a:lnTo>
                    <a:pt x="135255" y="93268"/>
                  </a:lnTo>
                  <a:lnTo>
                    <a:pt x="236021" y="93268"/>
                  </a:lnTo>
                  <a:lnTo>
                    <a:pt x="235515" y="92051"/>
                  </a:lnTo>
                  <a:lnTo>
                    <a:pt x="232410" y="85839"/>
                  </a:lnTo>
                  <a:lnTo>
                    <a:pt x="242570" y="54063"/>
                  </a:lnTo>
                  <a:lnTo>
                    <a:pt x="229875" y="40551"/>
                  </a:lnTo>
                  <a:lnTo>
                    <a:pt x="80645" y="40551"/>
                  </a:lnTo>
                  <a:lnTo>
                    <a:pt x="50800" y="29730"/>
                  </a:lnTo>
                  <a:close/>
                </a:path>
                <a:path w="270510" h="287655">
                  <a:moveTo>
                    <a:pt x="229529" y="246710"/>
                  </a:moveTo>
                  <a:lnTo>
                    <a:pt x="189230" y="246710"/>
                  </a:lnTo>
                  <a:lnTo>
                    <a:pt x="219075" y="257530"/>
                  </a:lnTo>
                  <a:lnTo>
                    <a:pt x="229529" y="246710"/>
                  </a:lnTo>
                  <a:close/>
                </a:path>
                <a:path w="270510" h="287655">
                  <a:moveTo>
                    <a:pt x="236021" y="93268"/>
                  </a:moveTo>
                  <a:lnTo>
                    <a:pt x="135255" y="93268"/>
                  </a:lnTo>
                  <a:lnTo>
                    <a:pt x="153947" y="97293"/>
                  </a:lnTo>
                  <a:lnTo>
                    <a:pt x="169068" y="108226"/>
                  </a:lnTo>
                  <a:lnTo>
                    <a:pt x="179189" y="124354"/>
                  </a:lnTo>
                  <a:lnTo>
                    <a:pt x="182880" y="143967"/>
                  </a:lnTo>
                  <a:lnTo>
                    <a:pt x="179099" y="163579"/>
                  </a:lnTo>
                  <a:lnTo>
                    <a:pt x="168830" y="179708"/>
                  </a:lnTo>
                  <a:lnTo>
                    <a:pt x="153679" y="190640"/>
                  </a:lnTo>
                  <a:lnTo>
                    <a:pt x="135255" y="194665"/>
                  </a:lnTo>
                  <a:lnTo>
                    <a:pt x="235475" y="194665"/>
                  </a:lnTo>
                  <a:lnTo>
                    <a:pt x="237886" y="189176"/>
                  </a:lnTo>
                  <a:lnTo>
                    <a:pt x="240436" y="182428"/>
                  </a:lnTo>
                  <a:lnTo>
                    <a:pt x="242570" y="175742"/>
                  </a:lnTo>
                  <a:lnTo>
                    <a:pt x="270510" y="160870"/>
                  </a:lnTo>
                  <a:lnTo>
                    <a:pt x="270510" y="127076"/>
                  </a:lnTo>
                  <a:lnTo>
                    <a:pt x="242570" y="112204"/>
                  </a:lnTo>
                  <a:lnTo>
                    <a:pt x="240536" y="105234"/>
                  </a:lnTo>
                  <a:lnTo>
                    <a:pt x="238204" y="98517"/>
                  </a:lnTo>
                  <a:lnTo>
                    <a:pt x="236021" y="93268"/>
                  </a:lnTo>
                  <a:close/>
                </a:path>
                <a:path w="270510" h="287655">
                  <a:moveTo>
                    <a:pt x="151130" y="0"/>
                  </a:moveTo>
                  <a:lnTo>
                    <a:pt x="119380" y="0"/>
                  </a:lnTo>
                  <a:lnTo>
                    <a:pt x="105410" y="29730"/>
                  </a:lnTo>
                  <a:lnTo>
                    <a:pt x="98861" y="31896"/>
                  </a:lnTo>
                  <a:lnTo>
                    <a:pt x="92551" y="34378"/>
                  </a:lnTo>
                  <a:lnTo>
                    <a:pt x="86479" y="37242"/>
                  </a:lnTo>
                  <a:lnTo>
                    <a:pt x="80645" y="40551"/>
                  </a:lnTo>
                  <a:lnTo>
                    <a:pt x="189865" y="40551"/>
                  </a:lnTo>
                  <a:lnTo>
                    <a:pt x="184030" y="37242"/>
                  </a:lnTo>
                  <a:lnTo>
                    <a:pt x="177958" y="34378"/>
                  </a:lnTo>
                  <a:lnTo>
                    <a:pt x="171648" y="31896"/>
                  </a:lnTo>
                  <a:lnTo>
                    <a:pt x="165100" y="29730"/>
                  </a:lnTo>
                  <a:lnTo>
                    <a:pt x="151130" y="0"/>
                  </a:lnTo>
                  <a:close/>
                </a:path>
                <a:path w="270510" h="287655">
                  <a:moveTo>
                    <a:pt x="219710" y="29730"/>
                  </a:moveTo>
                  <a:lnTo>
                    <a:pt x="189865" y="40551"/>
                  </a:lnTo>
                  <a:lnTo>
                    <a:pt x="229875" y="40551"/>
                  </a:lnTo>
                  <a:lnTo>
                    <a:pt x="219710" y="2973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47416" y="2458970"/>
              <a:ext cx="270510" cy="287020"/>
            </a:xfrm>
            <a:custGeom>
              <a:avLst/>
              <a:gdLst/>
              <a:ahLst/>
              <a:cxnLst/>
              <a:rect l="l" t="t" r="r" b="b"/>
              <a:pathLst>
                <a:path w="270510" h="287019">
                  <a:moveTo>
                    <a:pt x="189865" y="246062"/>
                  </a:moveTo>
                  <a:lnTo>
                    <a:pt x="80645" y="246062"/>
                  </a:lnTo>
                  <a:lnTo>
                    <a:pt x="86479" y="249361"/>
                  </a:lnTo>
                  <a:lnTo>
                    <a:pt x="92551" y="252217"/>
                  </a:lnTo>
                  <a:lnTo>
                    <a:pt x="98861" y="254693"/>
                  </a:lnTo>
                  <a:lnTo>
                    <a:pt x="105410" y="256857"/>
                  </a:lnTo>
                  <a:lnTo>
                    <a:pt x="119380" y="286512"/>
                  </a:lnTo>
                  <a:lnTo>
                    <a:pt x="151130" y="286512"/>
                  </a:lnTo>
                  <a:lnTo>
                    <a:pt x="165100" y="256857"/>
                  </a:lnTo>
                  <a:lnTo>
                    <a:pt x="171648" y="254693"/>
                  </a:lnTo>
                  <a:lnTo>
                    <a:pt x="177958" y="252217"/>
                  </a:lnTo>
                  <a:lnTo>
                    <a:pt x="184030" y="249361"/>
                  </a:lnTo>
                  <a:lnTo>
                    <a:pt x="189865" y="246062"/>
                  </a:lnTo>
                  <a:close/>
                </a:path>
                <a:path w="270510" h="287019">
                  <a:moveTo>
                    <a:pt x="229595" y="246062"/>
                  </a:moveTo>
                  <a:lnTo>
                    <a:pt x="189865" y="246062"/>
                  </a:lnTo>
                  <a:lnTo>
                    <a:pt x="219710" y="256857"/>
                  </a:lnTo>
                  <a:lnTo>
                    <a:pt x="229595" y="246062"/>
                  </a:lnTo>
                  <a:close/>
                </a:path>
                <a:path w="270510" h="287019">
                  <a:moveTo>
                    <a:pt x="50800" y="29667"/>
                  </a:moveTo>
                  <a:lnTo>
                    <a:pt x="28575" y="53263"/>
                  </a:lnTo>
                  <a:lnTo>
                    <a:pt x="38100" y="84950"/>
                  </a:lnTo>
                  <a:lnTo>
                    <a:pt x="34994" y="91238"/>
                  </a:lnTo>
                  <a:lnTo>
                    <a:pt x="32305" y="97842"/>
                  </a:lnTo>
                  <a:lnTo>
                    <a:pt x="29973" y="104572"/>
                  </a:lnTo>
                  <a:lnTo>
                    <a:pt x="27940" y="111239"/>
                  </a:lnTo>
                  <a:lnTo>
                    <a:pt x="0" y="126072"/>
                  </a:lnTo>
                  <a:lnTo>
                    <a:pt x="0" y="159778"/>
                  </a:lnTo>
                  <a:lnTo>
                    <a:pt x="27940" y="174612"/>
                  </a:lnTo>
                  <a:lnTo>
                    <a:pt x="29973" y="181563"/>
                  </a:lnTo>
                  <a:lnTo>
                    <a:pt x="32305" y="188261"/>
                  </a:lnTo>
                  <a:lnTo>
                    <a:pt x="34994" y="194707"/>
                  </a:lnTo>
                  <a:lnTo>
                    <a:pt x="38100" y="200901"/>
                  </a:lnTo>
                  <a:lnTo>
                    <a:pt x="28575" y="232587"/>
                  </a:lnTo>
                  <a:lnTo>
                    <a:pt x="50800" y="256184"/>
                  </a:lnTo>
                  <a:lnTo>
                    <a:pt x="80645" y="246062"/>
                  </a:lnTo>
                  <a:lnTo>
                    <a:pt x="229595" y="246062"/>
                  </a:lnTo>
                  <a:lnTo>
                    <a:pt x="241935" y="232587"/>
                  </a:lnTo>
                  <a:lnTo>
                    <a:pt x="232410" y="201574"/>
                  </a:lnTo>
                  <a:lnTo>
                    <a:pt x="235515" y="195380"/>
                  </a:lnTo>
                  <a:lnTo>
                    <a:pt x="236025" y="194157"/>
                  </a:lnTo>
                  <a:lnTo>
                    <a:pt x="135255" y="194157"/>
                  </a:lnTo>
                  <a:lnTo>
                    <a:pt x="116562" y="190144"/>
                  </a:lnTo>
                  <a:lnTo>
                    <a:pt x="101441" y="179241"/>
                  </a:lnTo>
                  <a:lnTo>
                    <a:pt x="91320" y="163157"/>
                  </a:lnTo>
                  <a:lnTo>
                    <a:pt x="87630" y="143598"/>
                  </a:lnTo>
                  <a:lnTo>
                    <a:pt x="91410" y="123751"/>
                  </a:lnTo>
                  <a:lnTo>
                    <a:pt x="101679" y="107699"/>
                  </a:lnTo>
                  <a:lnTo>
                    <a:pt x="116830" y="96957"/>
                  </a:lnTo>
                  <a:lnTo>
                    <a:pt x="135255" y="93040"/>
                  </a:lnTo>
                  <a:lnTo>
                    <a:pt x="236025" y="93040"/>
                  </a:lnTo>
                  <a:lnTo>
                    <a:pt x="235515" y="91817"/>
                  </a:lnTo>
                  <a:lnTo>
                    <a:pt x="232410" y="85623"/>
                  </a:lnTo>
                  <a:lnTo>
                    <a:pt x="242570" y="53936"/>
                  </a:lnTo>
                  <a:lnTo>
                    <a:pt x="229866" y="40449"/>
                  </a:lnTo>
                  <a:lnTo>
                    <a:pt x="80645" y="40449"/>
                  </a:lnTo>
                  <a:lnTo>
                    <a:pt x="50800" y="29667"/>
                  </a:lnTo>
                  <a:close/>
                </a:path>
                <a:path w="270510" h="287019">
                  <a:moveTo>
                    <a:pt x="236025" y="93040"/>
                  </a:moveTo>
                  <a:lnTo>
                    <a:pt x="135255" y="93040"/>
                  </a:lnTo>
                  <a:lnTo>
                    <a:pt x="153947" y="97052"/>
                  </a:lnTo>
                  <a:lnTo>
                    <a:pt x="169068" y="107951"/>
                  </a:lnTo>
                  <a:lnTo>
                    <a:pt x="179189" y="124035"/>
                  </a:lnTo>
                  <a:lnTo>
                    <a:pt x="182880" y="143598"/>
                  </a:lnTo>
                  <a:lnTo>
                    <a:pt x="179189" y="163157"/>
                  </a:lnTo>
                  <a:lnTo>
                    <a:pt x="169068" y="179241"/>
                  </a:lnTo>
                  <a:lnTo>
                    <a:pt x="153947" y="190144"/>
                  </a:lnTo>
                  <a:lnTo>
                    <a:pt x="135255" y="194157"/>
                  </a:lnTo>
                  <a:lnTo>
                    <a:pt x="236025" y="194157"/>
                  </a:lnTo>
                  <a:lnTo>
                    <a:pt x="238204" y="188934"/>
                  </a:lnTo>
                  <a:lnTo>
                    <a:pt x="240536" y="182236"/>
                  </a:lnTo>
                  <a:lnTo>
                    <a:pt x="242570" y="175285"/>
                  </a:lnTo>
                  <a:lnTo>
                    <a:pt x="270510" y="160451"/>
                  </a:lnTo>
                  <a:lnTo>
                    <a:pt x="270510" y="126746"/>
                  </a:lnTo>
                  <a:lnTo>
                    <a:pt x="242570" y="111912"/>
                  </a:lnTo>
                  <a:lnTo>
                    <a:pt x="240536" y="104961"/>
                  </a:lnTo>
                  <a:lnTo>
                    <a:pt x="238204" y="98263"/>
                  </a:lnTo>
                  <a:lnTo>
                    <a:pt x="236025" y="93040"/>
                  </a:lnTo>
                  <a:close/>
                </a:path>
                <a:path w="270510" h="287019">
                  <a:moveTo>
                    <a:pt x="151130" y="0"/>
                  </a:moveTo>
                  <a:lnTo>
                    <a:pt x="119380" y="0"/>
                  </a:lnTo>
                  <a:lnTo>
                    <a:pt x="105410" y="29667"/>
                  </a:lnTo>
                  <a:lnTo>
                    <a:pt x="98861" y="31825"/>
                  </a:lnTo>
                  <a:lnTo>
                    <a:pt x="92551" y="34301"/>
                  </a:lnTo>
                  <a:lnTo>
                    <a:pt x="86479" y="37155"/>
                  </a:lnTo>
                  <a:lnTo>
                    <a:pt x="80645" y="40449"/>
                  </a:lnTo>
                  <a:lnTo>
                    <a:pt x="189865" y="40449"/>
                  </a:lnTo>
                  <a:lnTo>
                    <a:pt x="183941" y="37155"/>
                  </a:lnTo>
                  <a:lnTo>
                    <a:pt x="177720" y="34301"/>
                  </a:lnTo>
                  <a:lnTo>
                    <a:pt x="171380" y="31825"/>
                  </a:lnTo>
                  <a:lnTo>
                    <a:pt x="165100" y="29667"/>
                  </a:lnTo>
                  <a:lnTo>
                    <a:pt x="151130" y="0"/>
                  </a:lnTo>
                  <a:close/>
                </a:path>
                <a:path w="270510" h="287019">
                  <a:moveTo>
                    <a:pt x="219710" y="29667"/>
                  </a:moveTo>
                  <a:lnTo>
                    <a:pt x="189865" y="40449"/>
                  </a:lnTo>
                  <a:lnTo>
                    <a:pt x="229866" y="40449"/>
                  </a:lnTo>
                  <a:lnTo>
                    <a:pt x="219710" y="29667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8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7813" y="2529839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418" y="0"/>
                  </a:moveTo>
                  <a:lnTo>
                    <a:pt x="0" y="0"/>
                  </a:lnTo>
                  <a:lnTo>
                    <a:pt x="0" y="369570"/>
                  </a:lnTo>
                  <a:lnTo>
                    <a:pt x="1058418" y="369570"/>
                  </a:lnTo>
                  <a:lnTo>
                    <a:pt x="1058418" y="0"/>
                  </a:lnTo>
                  <a:close/>
                </a:path>
              </a:pathLst>
            </a:custGeom>
            <a:solidFill>
              <a:srgbClr val="08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10" y="2548287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233" y="2864952"/>
            <a:ext cx="951992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7505" algn="l"/>
              </a:tabLst>
            </a:pPr>
            <a:r>
              <a:rPr sz="6600" b="1" spc="-55" dirty="0">
                <a:latin typeface="Calibri"/>
                <a:cs typeface="Calibri"/>
              </a:rPr>
              <a:t>EDA	</a:t>
            </a:r>
            <a:r>
              <a:rPr sz="6600" b="1" dirty="0">
                <a:latin typeface="Calibri"/>
                <a:cs typeface="Calibri"/>
              </a:rPr>
              <a:t>- </a:t>
            </a:r>
            <a:r>
              <a:rPr sz="6600" b="1" spc="-5" dirty="0">
                <a:solidFill>
                  <a:srgbClr val="EC7C30"/>
                </a:solidFill>
                <a:latin typeface="Calibri"/>
                <a:cs typeface="Calibri"/>
              </a:rPr>
              <a:t>WITH</a:t>
            </a:r>
            <a:r>
              <a:rPr sz="6600" b="1" spc="-4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6600" b="1" spc="-65" dirty="0">
                <a:solidFill>
                  <a:srgbClr val="EC7C30"/>
                </a:solidFill>
                <a:latin typeface="Calibri"/>
                <a:cs typeface="Calibri"/>
              </a:rPr>
              <a:t>VISUALIZATION</a:t>
            </a:r>
            <a:endParaRPr sz="6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80454" y="1647444"/>
              <a:ext cx="5149595" cy="46862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73139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Launch </a:t>
            </a:r>
            <a:r>
              <a:rPr spc="-15" dirty="0"/>
              <a:t>Site VS. </a:t>
            </a:r>
            <a:r>
              <a:rPr spc="-5" dirty="0"/>
              <a:t>FLIGHT</a:t>
            </a:r>
            <a:r>
              <a:rPr spc="65" dirty="0"/>
              <a:t> </a:t>
            </a:r>
            <a:r>
              <a:rPr spc="-10" dirty="0"/>
              <a:t>NUMBER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6939" y="1719503"/>
            <a:ext cx="5608955" cy="320103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5" dirty="0">
                <a:latin typeface="Calibri"/>
                <a:cs typeface="Calibri"/>
              </a:rPr>
              <a:t>scatter </a:t>
            </a:r>
            <a:r>
              <a:rPr sz="1600" spc="-5" dirty="0">
                <a:latin typeface="Calibri"/>
                <a:cs typeface="Calibri"/>
              </a:rPr>
              <a:t>plot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Launch </a:t>
            </a:r>
            <a:r>
              <a:rPr sz="1600" spc="-10" dirty="0">
                <a:latin typeface="Calibri"/>
                <a:cs typeface="Calibri"/>
              </a:rPr>
              <a:t>Site </a:t>
            </a:r>
            <a:r>
              <a:rPr sz="1600" spc="-5" dirty="0">
                <a:latin typeface="Calibri"/>
                <a:cs typeface="Calibri"/>
              </a:rPr>
              <a:t>vs. Flight Number shows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that:</a:t>
            </a:r>
            <a:endParaRPr sz="1600">
              <a:latin typeface="Calibri"/>
              <a:cs typeface="Calibri"/>
            </a:endParaRPr>
          </a:p>
          <a:p>
            <a:pPr marL="298450" marR="528320" indent="-285750">
              <a:lnSpc>
                <a:spcPts val="1730"/>
              </a:lnSpc>
              <a:spcBef>
                <a:spcPts val="1019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latin typeface="Calibri"/>
                <a:cs typeface="Calibri"/>
              </a:rPr>
              <a:t>As the number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flights increases, the </a:t>
            </a:r>
            <a:r>
              <a:rPr sz="1600" spc="-25" dirty="0">
                <a:latin typeface="Calibri"/>
                <a:cs typeface="Calibri"/>
              </a:rPr>
              <a:t>rate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success </a:t>
            </a:r>
            <a:r>
              <a:rPr sz="1600" spc="-10" dirty="0">
                <a:latin typeface="Calibri"/>
                <a:cs typeface="Calibri"/>
              </a:rPr>
              <a:t>at </a:t>
            </a:r>
            <a:r>
              <a:rPr sz="1600" dirty="0">
                <a:latin typeface="Calibri"/>
                <a:cs typeface="Calibri"/>
              </a:rPr>
              <a:t>a  </a:t>
            </a:r>
            <a:r>
              <a:rPr sz="1600" spc="-5" dirty="0">
                <a:latin typeface="Calibri"/>
                <a:cs typeface="Calibri"/>
              </a:rPr>
              <a:t>launch </a:t>
            </a:r>
            <a:r>
              <a:rPr sz="1600" spc="-10" dirty="0">
                <a:latin typeface="Calibri"/>
                <a:cs typeface="Calibri"/>
              </a:rPr>
              <a:t>site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increases.</a:t>
            </a:r>
            <a:endParaRPr sz="1600">
              <a:latin typeface="Calibri"/>
              <a:cs typeface="Calibri"/>
            </a:endParaRPr>
          </a:p>
          <a:p>
            <a:pPr marL="298450" marR="304165" indent="-285750">
              <a:lnSpc>
                <a:spcPts val="1730"/>
              </a:lnSpc>
              <a:spcBef>
                <a:spcPts val="10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10" dirty="0">
                <a:latin typeface="Calibri"/>
                <a:cs typeface="Calibri"/>
              </a:rPr>
              <a:t>Most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the early flights (flight </a:t>
            </a:r>
            <a:r>
              <a:rPr sz="1600" spc="-10" dirty="0">
                <a:latin typeface="Calibri"/>
                <a:cs typeface="Calibri"/>
              </a:rPr>
              <a:t>numbers </a:t>
            </a:r>
            <a:r>
              <a:rPr sz="1600" dirty="0">
                <a:latin typeface="Calibri"/>
                <a:cs typeface="Calibri"/>
              </a:rPr>
              <a:t>&lt; </a:t>
            </a:r>
            <a:r>
              <a:rPr sz="1600" spc="-5" dirty="0">
                <a:latin typeface="Calibri"/>
                <a:cs typeface="Calibri"/>
              </a:rPr>
              <a:t>30) </a:t>
            </a:r>
            <a:r>
              <a:rPr sz="1600" spc="-10" dirty="0">
                <a:latin typeface="Calibri"/>
                <a:cs typeface="Calibri"/>
              </a:rPr>
              <a:t>were </a:t>
            </a:r>
            <a:r>
              <a:rPr sz="1600" spc="-5" dirty="0">
                <a:latin typeface="Calibri"/>
                <a:cs typeface="Calibri"/>
              </a:rPr>
              <a:t>launched  </a:t>
            </a:r>
            <a:r>
              <a:rPr sz="1600" spc="-10" dirty="0">
                <a:latin typeface="Calibri"/>
                <a:cs typeface="Calibri"/>
              </a:rPr>
              <a:t>from CCAFS SLC </a:t>
            </a:r>
            <a:r>
              <a:rPr sz="1600" spc="-5" dirty="0">
                <a:latin typeface="Calibri"/>
                <a:cs typeface="Calibri"/>
              </a:rPr>
              <a:t>40, and </a:t>
            </a:r>
            <a:r>
              <a:rPr sz="1600" spc="-10" dirty="0">
                <a:latin typeface="Calibri"/>
                <a:cs typeface="Calibri"/>
              </a:rPr>
              <a:t>were generally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unsuccessful.</a:t>
            </a:r>
            <a:endParaRPr sz="1600">
              <a:latin typeface="Calibri"/>
              <a:cs typeface="Calibri"/>
            </a:endParaRPr>
          </a:p>
          <a:p>
            <a:pPr marL="298450" marR="228600" indent="-285750">
              <a:lnSpc>
                <a:spcPts val="1730"/>
              </a:lnSpc>
              <a:spcBef>
                <a:spcPts val="10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latin typeface="Calibri"/>
                <a:cs typeface="Calibri"/>
              </a:rPr>
              <a:t>The flights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25" dirty="0">
                <a:latin typeface="Calibri"/>
                <a:cs typeface="Calibri"/>
              </a:rPr>
              <a:t>VAFB </a:t>
            </a:r>
            <a:r>
              <a:rPr sz="1600" spc="-10" dirty="0">
                <a:latin typeface="Calibri"/>
                <a:cs typeface="Calibri"/>
              </a:rPr>
              <a:t>SLC </a:t>
            </a:r>
            <a:r>
              <a:rPr sz="1600" spc="-5" dirty="0">
                <a:latin typeface="Calibri"/>
                <a:cs typeface="Calibri"/>
              </a:rPr>
              <a:t>4E also show this </a:t>
            </a:r>
            <a:r>
              <a:rPr sz="1600" spc="-10" dirty="0">
                <a:latin typeface="Calibri"/>
                <a:cs typeface="Calibri"/>
              </a:rPr>
              <a:t>trend, that </a:t>
            </a:r>
            <a:r>
              <a:rPr sz="1600" spc="-5" dirty="0">
                <a:latin typeface="Calibri"/>
                <a:cs typeface="Calibri"/>
              </a:rPr>
              <a:t>earlier  flights </a:t>
            </a:r>
            <a:r>
              <a:rPr sz="1600" spc="-10" dirty="0">
                <a:latin typeface="Calibri"/>
                <a:cs typeface="Calibri"/>
              </a:rPr>
              <a:t>were </a:t>
            </a:r>
            <a:r>
              <a:rPr sz="1600" spc="-5" dirty="0">
                <a:latin typeface="Calibri"/>
                <a:cs typeface="Calibri"/>
              </a:rPr>
              <a:t>less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successful.</a:t>
            </a:r>
            <a:endParaRPr sz="1600">
              <a:latin typeface="Calibri"/>
              <a:cs typeface="Calibri"/>
            </a:endParaRPr>
          </a:p>
          <a:p>
            <a:pPr marL="298450" marR="9525" indent="-285750">
              <a:lnSpc>
                <a:spcPts val="1730"/>
              </a:lnSpc>
              <a:spcBef>
                <a:spcPts val="9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latin typeface="Calibri"/>
                <a:cs typeface="Calibri"/>
              </a:rPr>
              <a:t>No early flights </a:t>
            </a:r>
            <a:r>
              <a:rPr sz="1600" spc="-10" dirty="0">
                <a:latin typeface="Calibri"/>
                <a:cs typeface="Calibri"/>
              </a:rPr>
              <a:t>were </a:t>
            </a:r>
            <a:r>
              <a:rPr sz="1600" spc="-5" dirty="0">
                <a:latin typeface="Calibri"/>
                <a:cs typeface="Calibri"/>
              </a:rPr>
              <a:t>launched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KSC </a:t>
            </a:r>
            <a:r>
              <a:rPr sz="1600" spc="-10" dirty="0">
                <a:latin typeface="Calibri"/>
                <a:cs typeface="Calibri"/>
              </a:rPr>
              <a:t>LC </a:t>
            </a:r>
            <a:r>
              <a:rPr sz="1600" spc="-5" dirty="0">
                <a:latin typeface="Calibri"/>
                <a:cs typeface="Calibri"/>
              </a:rPr>
              <a:t>39A, so the launches 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this </a:t>
            </a:r>
            <a:r>
              <a:rPr sz="1600" spc="-10" dirty="0">
                <a:latin typeface="Calibri"/>
                <a:cs typeface="Calibri"/>
              </a:rPr>
              <a:t>site are more</a:t>
            </a:r>
            <a:r>
              <a:rPr sz="1600" spc="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successful.</a:t>
            </a:r>
            <a:endParaRPr sz="1600">
              <a:latin typeface="Calibri"/>
              <a:cs typeface="Calibri"/>
            </a:endParaRPr>
          </a:p>
          <a:p>
            <a:pPr marL="298450" marR="5080" indent="-285750">
              <a:lnSpc>
                <a:spcPts val="1730"/>
              </a:lnSpc>
              <a:spcBef>
                <a:spcPts val="10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10" dirty="0">
                <a:latin typeface="Calibri"/>
                <a:cs typeface="Calibri"/>
              </a:rPr>
              <a:t>Above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flight </a:t>
            </a:r>
            <a:r>
              <a:rPr sz="1600" spc="-5" dirty="0">
                <a:latin typeface="Calibri"/>
                <a:cs typeface="Calibri"/>
              </a:rPr>
              <a:t>number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around 30, </a:t>
            </a:r>
            <a:r>
              <a:rPr sz="1600" spc="-10" dirty="0">
                <a:latin typeface="Calibri"/>
                <a:cs typeface="Calibri"/>
              </a:rPr>
              <a:t>there are significantly more  </a:t>
            </a:r>
            <a:r>
              <a:rPr sz="1600" spc="-5" dirty="0">
                <a:latin typeface="Calibri"/>
                <a:cs typeface="Calibri"/>
              </a:rPr>
              <a:t>successful landings (Class </a:t>
            </a:r>
            <a:r>
              <a:rPr sz="1600" dirty="0">
                <a:latin typeface="Calibri"/>
                <a:cs typeface="Calibri"/>
              </a:rPr>
              <a:t>=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1).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7261859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LAUNCH </a:t>
            </a:r>
            <a:r>
              <a:rPr spc="-5" dirty="0"/>
              <a:t>SITE </a:t>
            </a:r>
            <a:r>
              <a:rPr spc="-15" dirty="0"/>
              <a:t>vs. </a:t>
            </a:r>
            <a:r>
              <a:rPr spc="-120" dirty="0"/>
              <a:t>PAYLOAD</a:t>
            </a:r>
            <a:r>
              <a:rPr spc="30" dirty="0"/>
              <a:t> </a:t>
            </a:r>
            <a:r>
              <a:rPr spc="-10" dirty="0"/>
              <a:t>MASS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7914" y="1480465"/>
            <a:ext cx="3735704" cy="3284854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264160">
              <a:lnSpc>
                <a:spcPts val="1730"/>
              </a:lnSpc>
              <a:spcBef>
                <a:spcPts val="315"/>
              </a:spcBef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5" dirty="0">
                <a:latin typeface="Calibri"/>
                <a:cs typeface="Calibri"/>
              </a:rPr>
              <a:t>scatter </a:t>
            </a:r>
            <a:r>
              <a:rPr sz="1600" spc="-5" dirty="0">
                <a:latin typeface="Calibri"/>
                <a:cs typeface="Calibri"/>
              </a:rPr>
              <a:t>plot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Launch </a:t>
            </a:r>
            <a:r>
              <a:rPr sz="1600" spc="-10" dirty="0">
                <a:latin typeface="Calibri"/>
                <a:cs typeface="Calibri"/>
              </a:rPr>
              <a:t>Site </a:t>
            </a:r>
            <a:r>
              <a:rPr sz="1600" spc="-5" dirty="0">
                <a:latin typeface="Calibri"/>
                <a:cs typeface="Calibri"/>
              </a:rPr>
              <a:t>vs. </a:t>
            </a:r>
            <a:r>
              <a:rPr sz="1600" spc="-10" dirty="0">
                <a:latin typeface="Calibri"/>
                <a:cs typeface="Calibri"/>
              </a:rPr>
              <a:t>Payload  </a:t>
            </a:r>
            <a:r>
              <a:rPr sz="1600" spc="-5" dirty="0">
                <a:latin typeface="Calibri"/>
                <a:cs typeface="Calibri"/>
              </a:rPr>
              <a:t>Mass shows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that:</a:t>
            </a:r>
            <a:endParaRPr sz="1600">
              <a:latin typeface="Calibri"/>
              <a:cs typeface="Calibri"/>
            </a:endParaRPr>
          </a:p>
          <a:p>
            <a:pPr marL="297815" marR="5080" indent="-285750">
              <a:lnSpc>
                <a:spcPts val="1730"/>
              </a:lnSpc>
              <a:spcBef>
                <a:spcPts val="99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10" dirty="0">
                <a:latin typeface="Calibri"/>
                <a:cs typeface="Calibri"/>
              </a:rPr>
              <a:t>Above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-5" dirty="0">
                <a:latin typeface="Calibri"/>
                <a:cs typeface="Calibri"/>
              </a:rPr>
              <a:t>payload mass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around 7000 </a:t>
            </a:r>
            <a:r>
              <a:rPr sz="1600" spc="5" dirty="0">
                <a:latin typeface="Calibri"/>
                <a:cs typeface="Calibri"/>
              </a:rPr>
              <a:t>kg,  </a:t>
            </a:r>
            <a:r>
              <a:rPr sz="1600" spc="-10" dirty="0">
                <a:latin typeface="Calibri"/>
                <a:cs typeface="Calibri"/>
              </a:rPr>
              <a:t>there are </a:t>
            </a:r>
            <a:r>
              <a:rPr sz="1600" spc="-5" dirty="0">
                <a:latin typeface="Calibri"/>
                <a:cs typeface="Calibri"/>
              </a:rPr>
              <a:t>very </a:t>
            </a:r>
            <a:r>
              <a:rPr sz="1600" spc="-20" dirty="0">
                <a:latin typeface="Calibri"/>
                <a:cs typeface="Calibri"/>
              </a:rPr>
              <a:t>few </a:t>
            </a:r>
            <a:r>
              <a:rPr sz="1600" spc="-5" dirty="0">
                <a:latin typeface="Calibri"/>
                <a:cs typeface="Calibri"/>
              </a:rPr>
              <a:t>unsuccessful landings,  but </a:t>
            </a:r>
            <a:r>
              <a:rPr sz="1600" spc="-10" dirty="0">
                <a:latin typeface="Calibri"/>
                <a:cs typeface="Calibri"/>
              </a:rPr>
              <a:t>there </a:t>
            </a:r>
            <a:r>
              <a:rPr sz="1600" spc="-5" dirty="0">
                <a:latin typeface="Calibri"/>
                <a:cs typeface="Calibri"/>
              </a:rPr>
              <a:t>is also </a:t>
            </a:r>
            <a:r>
              <a:rPr sz="1600" spc="-15" dirty="0">
                <a:latin typeface="Calibri"/>
                <a:cs typeface="Calibri"/>
              </a:rPr>
              <a:t>far </a:t>
            </a:r>
            <a:r>
              <a:rPr sz="1600" spc="-5" dirty="0">
                <a:latin typeface="Calibri"/>
                <a:cs typeface="Calibri"/>
              </a:rPr>
              <a:t>less </a:t>
            </a:r>
            <a:r>
              <a:rPr sz="1600" spc="-15" dirty="0">
                <a:latin typeface="Calibri"/>
                <a:cs typeface="Calibri"/>
              </a:rPr>
              <a:t>data for </a:t>
            </a:r>
            <a:r>
              <a:rPr sz="1600" spc="-5" dirty="0">
                <a:latin typeface="Calibri"/>
                <a:cs typeface="Calibri"/>
              </a:rPr>
              <a:t>these  </a:t>
            </a:r>
            <a:r>
              <a:rPr sz="1600" spc="-10" dirty="0">
                <a:latin typeface="Calibri"/>
                <a:cs typeface="Calibri"/>
              </a:rPr>
              <a:t>heavier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launches.</a:t>
            </a:r>
            <a:endParaRPr sz="1600">
              <a:latin typeface="Calibri"/>
              <a:cs typeface="Calibri"/>
            </a:endParaRPr>
          </a:p>
          <a:p>
            <a:pPr marL="297815" marR="9525" indent="-285750">
              <a:lnSpc>
                <a:spcPts val="1730"/>
              </a:lnSpc>
              <a:spcBef>
                <a:spcPts val="99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10" dirty="0">
                <a:latin typeface="Calibri"/>
                <a:cs typeface="Calibri"/>
              </a:rPr>
              <a:t>There </a:t>
            </a:r>
            <a:r>
              <a:rPr sz="1600" spc="-5" dirty="0">
                <a:latin typeface="Calibri"/>
                <a:cs typeface="Calibri"/>
              </a:rPr>
              <a:t>is no clear </a:t>
            </a:r>
            <a:r>
              <a:rPr sz="1600" spc="-10" dirty="0">
                <a:latin typeface="Calibri"/>
                <a:cs typeface="Calibri"/>
              </a:rPr>
              <a:t>correlation </a:t>
            </a:r>
            <a:r>
              <a:rPr sz="1600" spc="-5" dirty="0">
                <a:latin typeface="Calibri"/>
                <a:cs typeface="Calibri"/>
              </a:rPr>
              <a:t>between  </a:t>
            </a:r>
            <a:r>
              <a:rPr sz="1600" spc="-10" dirty="0">
                <a:latin typeface="Calibri"/>
                <a:cs typeface="Calibri"/>
              </a:rPr>
              <a:t>payload </a:t>
            </a:r>
            <a:r>
              <a:rPr sz="1600" spc="-5" dirty="0">
                <a:latin typeface="Calibri"/>
                <a:cs typeface="Calibri"/>
              </a:rPr>
              <a:t>mass and success </a:t>
            </a:r>
            <a:r>
              <a:rPr sz="1600" spc="-25" dirty="0">
                <a:latin typeface="Calibri"/>
                <a:cs typeface="Calibri"/>
              </a:rPr>
              <a:t>rate </a:t>
            </a:r>
            <a:r>
              <a:rPr sz="1600" spc="-15" dirty="0">
                <a:latin typeface="Calibri"/>
                <a:cs typeface="Calibri"/>
              </a:rPr>
              <a:t>for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-5" dirty="0">
                <a:latin typeface="Calibri"/>
                <a:cs typeface="Calibri"/>
              </a:rPr>
              <a:t>given  launch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site.</a:t>
            </a:r>
            <a:endParaRPr sz="1600">
              <a:latin typeface="Calibri"/>
              <a:cs typeface="Calibri"/>
            </a:endParaRPr>
          </a:p>
          <a:p>
            <a:pPr marL="297815" marR="40640" indent="-285750">
              <a:lnSpc>
                <a:spcPts val="1730"/>
              </a:lnSpc>
              <a:spcBef>
                <a:spcPts val="994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latin typeface="Calibri"/>
                <a:cs typeface="Calibri"/>
              </a:rPr>
              <a:t>All </a:t>
            </a:r>
            <a:r>
              <a:rPr sz="1600" spc="-10" dirty="0">
                <a:latin typeface="Calibri"/>
                <a:cs typeface="Calibri"/>
              </a:rPr>
              <a:t>sites </a:t>
            </a:r>
            <a:r>
              <a:rPr sz="1600" spc="-5" dirty="0">
                <a:latin typeface="Calibri"/>
                <a:cs typeface="Calibri"/>
              </a:rPr>
              <a:t>launched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variety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payload  masses, with </a:t>
            </a:r>
            <a:r>
              <a:rPr sz="1600" spc="-10" dirty="0">
                <a:latin typeface="Calibri"/>
                <a:cs typeface="Calibri"/>
              </a:rPr>
              <a:t>most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the launches </a:t>
            </a:r>
            <a:r>
              <a:rPr sz="1600" spc="-10" dirty="0">
                <a:latin typeface="Calibri"/>
                <a:cs typeface="Calibri"/>
              </a:rPr>
              <a:t>from  CCAFS SLC </a:t>
            </a:r>
            <a:r>
              <a:rPr sz="1600" spc="-5" dirty="0">
                <a:latin typeface="Calibri"/>
                <a:cs typeface="Calibri"/>
              </a:rPr>
              <a:t>40 being </a:t>
            </a:r>
            <a:r>
              <a:rPr sz="1600" spc="-10" dirty="0">
                <a:latin typeface="Calibri"/>
                <a:cs typeface="Calibri"/>
              </a:rPr>
              <a:t>comparatively lighter  payloads </a:t>
            </a:r>
            <a:r>
              <a:rPr sz="1600" spc="-5" dirty="0">
                <a:latin typeface="Calibri"/>
                <a:cs typeface="Calibri"/>
              </a:rPr>
              <a:t>(with some </a:t>
            </a:r>
            <a:r>
              <a:rPr sz="1600" spc="-10" dirty="0">
                <a:latin typeface="Calibri"/>
                <a:cs typeface="Calibri"/>
              </a:rPr>
              <a:t>outliers).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00422" y="1441703"/>
            <a:ext cx="6929627" cy="4084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229625" y="6079580"/>
            <a:ext cx="1485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55" dirty="0">
                <a:solidFill>
                  <a:srgbClr val="1C7CDB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7437" y="1950593"/>
            <a:ext cx="2542540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20" dirty="0">
                <a:latin typeface="Calibri"/>
                <a:cs typeface="Calibri"/>
              </a:rPr>
              <a:t>Executive</a:t>
            </a:r>
            <a:r>
              <a:rPr sz="2200" spc="105" dirty="0">
                <a:latin typeface="Calibri"/>
                <a:cs typeface="Calibri"/>
              </a:rPr>
              <a:t> </a:t>
            </a:r>
            <a:r>
              <a:rPr sz="2200" spc="10" dirty="0">
                <a:latin typeface="Calibri"/>
                <a:cs typeface="Calibri"/>
              </a:rPr>
              <a:t>Summary</a:t>
            </a:r>
            <a:endParaRPr sz="2200" dirty="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10" dirty="0">
                <a:latin typeface="Calibri"/>
                <a:cs typeface="Calibri"/>
              </a:rPr>
              <a:t>Introduction</a:t>
            </a:r>
            <a:endParaRPr sz="2200" dirty="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25" dirty="0">
                <a:latin typeface="Calibri"/>
                <a:cs typeface="Calibri"/>
              </a:rPr>
              <a:t>Methodology</a:t>
            </a:r>
            <a:endParaRPr sz="2200" dirty="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40" dirty="0">
                <a:latin typeface="Calibri"/>
                <a:cs typeface="Calibri"/>
              </a:rPr>
              <a:t>Results</a:t>
            </a:r>
            <a:endParaRPr sz="2200" dirty="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40" dirty="0">
                <a:latin typeface="Calibri"/>
                <a:cs typeface="Calibri"/>
              </a:rPr>
              <a:t>Conclusion</a:t>
            </a:r>
            <a:endParaRPr sz="2200" dirty="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50" dirty="0">
                <a:latin typeface="Calibri"/>
                <a:cs typeface="Calibri"/>
              </a:rPr>
              <a:t>Appendix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751" y="417506"/>
            <a:ext cx="14649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b="0" spc="25" dirty="0">
                <a:solidFill>
                  <a:srgbClr val="0A48CA"/>
                </a:solidFill>
                <a:latin typeface="Calibri"/>
                <a:cs typeface="Calibri"/>
              </a:rPr>
              <a:t>Outline</a:t>
            </a:r>
            <a:endParaRPr sz="37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60750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Success </a:t>
            </a:r>
            <a:r>
              <a:rPr spc="-25" dirty="0"/>
              <a:t>Rate </a:t>
            </a:r>
            <a:r>
              <a:rPr spc="-15" dirty="0"/>
              <a:t>vs. </a:t>
            </a:r>
            <a:r>
              <a:rPr spc="-5" dirty="0"/>
              <a:t>Orbit</a:t>
            </a:r>
            <a:r>
              <a:rPr spc="40" dirty="0"/>
              <a:t> </a:t>
            </a:r>
            <a:r>
              <a:rPr spc="-65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53375"/>
            <a:ext cx="4015740" cy="313372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marR="173990" indent="-228600">
              <a:lnSpc>
                <a:spcPts val="1730"/>
              </a:lnSpc>
              <a:spcBef>
                <a:spcPts val="3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latin typeface="Calibri"/>
                <a:cs typeface="Calibri"/>
              </a:rPr>
              <a:t>The bar chart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Success </a:t>
            </a:r>
            <a:r>
              <a:rPr sz="1600" spc="-15" dirty="0">
                <a:latin typeface="Calibri"/>
                <a:cs typeface="Calibri"/>
              </a:rPr>
              <a:t>Rate </a:t>
            </a:r>
            <a:r>
              <a:rPr sz="1600" spc="-5" dirty="0">
                <a:latin typeface="Calibri"/>
                <a:cs typeface="Calibri"/>
              </a:rPr>
              <a:t>vs. Orbit </a:t>
            </a:r>
            <a:r>
              <a:rPr sz="1600" spc="-20" dirty="0">
                <a:latin typeface="Calibri"/>
                <a:cs typeface="Calibri"/>
              </a:rPr>
              <a:t>Type  </a:t>
            </a:r>
            <a:r>
              <a:rPr sz="1600" spc="-5" dirty="0">
                <a:latin typeface="Calibri"/>
                <a:cs typeface="Calibri"/>
              </a:rPr>
              <a:t>shows </a:t>
            </a:r>
            <a:r>
              <a:rPr sz="1600" spc="-10" dirty="0">
                <a:latin typeface="Calibri"/>
                <a:cs typeface="Calibri"/>
              </a:rPr>
              <a:t>that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following </a:t>
            </a:r>
            <a:r>
              <a:rPr sz="1600" spc="-5" dirty="0">
                <a:latin typeface="Calibri"/>
                <a:cs typeface="Calibri"/>
              </a:rPr>
              <a:t>orbits </a:t>
            </a:r>
            <a:r>
              <a:rPr sz="1600" spc="-15" dirty="0">
                <a:latin typeface="Calibri"/>
                <a:cs typeface="Calibri"/>
              </a:rPr>
              <a:t>have </a:t>
            </a:r>
            <a:r>
              <a:rPr sz="1600" spc="-5" dirty="0">
                <a:latin typeface="Calibri"/>
                <a:cs typeface="Calibri"/>
              </a:rPr>
              <a:t>the  </a:t>
            </a:r>
            <a:r>
              <a:rPr sz="1600" spc="-10" dirty="0">
                <a:latin typeface="Calibri"/>
                <a:cs typeface="Calibri"/>
              </a:rPr>
              <a:t>highest </a:t>
            </a:r>
            <a:r>
              <a:rPr sz="1600" spc="-5" dirty="0">
                <a:latin typeface="Calibri"/>
                <a:cs typeface="Calibri"/>
              </a:rPr>
              <a:t>(100%) success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rate: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10" dirty="0">
                <a:latin typeface="Calibri"/>
                <a:cs typeface="Calibri"/>
              </a:rPr>
              <a:t>ES-L1 </a:t>
            </a:r>
            <a:r>
              <a:rPr sz="1600" spc="-5" dirty="0">
                <a:latin typeface="Calibri"/>
                <a:cs typeface="Calibri"/>
              </a:rPr>
              <a:t>(Earth-Sun </a:t>
            </a:r>
            <a:r>
              <a:rPr sz="1600" spc="-15" dirty="0">
                <a:latin typeface="Calibri"/>
                <a:cs typeface="Calibri"/>
              </a:rPr>
              <a:t>First </a:t>
            </a:r>
            <a:r>
              <a:rPr sz="1600" spc="-10" dirty="0">
                <a:latin typeface="Calibri"/>
                <a:cs typeface="Calibri"/>
              </a:rPr>
              <a:t>Lagrangian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Point)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15" dirty="0">
                <a:latin typeface="Calibri"/>
                <a:cs typeface="Calibri"/>
              </a:rPr>
              <a:t>GEO </a:t>
            </a:r>
            <a:r>
              <a:rPr sz="1600" spc="-10" dirty="0">
                <a:latin typeface="Calibri"/>
                <a:cs typeface="Calibri"/>
              </a:rPr>
              <a:t>(Geostationary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Orbit)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15" dirty="0">
                <a:latin typeface="Calibri"/>
                <a:cs typeface="Calibri"/>
              </a:rPr>
              <a:t>HEO </a:t>
            </a:r>
            <a:r>
              <a:rPr sz="1600" spc="-5" dirty="0">
                <a:latin typeface="Calibri"/>
                <a:cs typeface="Calibri"/>
              </a:rPr>
              <a:t>(High </a:t>
            </a:r>
            <a:r>
              <a:rPr sz="1600" spc="-10" dirty="0">
                <a:latin typeface="Calibri"/>
                <a:cs typeface="Calibri"/>
              </a:rPr>
              <a:t>Earth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Orbit)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dirty="0">
                <a:latin typeface="Calibri"/>
                <a:cs typeface="Calibri"/>
              </a:rPr>
              <a:t>SSO </a:t>
            </a:r>
            <a:r>
              <a:rPr sz="1600" spc="-10" dirty="0">
                <a:latin typeface="Calibri"/>
                <a:cs typeface="Calibri"/>
              </a:rPr>
              <a:t>(Sun-synchronous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Orbit)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3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latin typeface="Calibri"/>
                <a:cs typeface="Calibri"/>
              </a:rPr>
              <a:t>The orbit with the </a:t>
            </a:r>
            <a:r>
              <a:rPr sz="1600" spc="-10" dirty="0">
                <a:latin typeface="Calibri"/>
                <a:cs typeface="Calibri"/>
              </a:rPr>
              <a:t>lowest </a:t>
            </a:r>
            <a:r>
              <a:rPr sz="1600" spc="-5" dirty="0">
                <a:latin typeface="Calibri"/>
                <a:cs typeface="Calibri"/>
              </a:rPr>
              <a:t>(0%) success </a:t>
            </a:r>
            <a:r>
              <a:rPr sz="1600" spc="-25" dirty="0">
                <a:latin typeface="Calibri"/>
                <a:cs typeface="Calibri"/>
              </a:rPr>
              <a:t>rate</a:t>
            </a:r>
            <a:r>
              <a:rPr sz="1600" spc="7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is: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dirty="0">
                <a:latin typeface="Calibri"/>
                <a:cs typeface="Calibri"/>
              </a:rPr>
              <a:t>SO </a:t>
            </a:r>
            <a:r>
              <a:rPr sz="1600" spc="-5" dirty="0">
                <a:latin typeface="Calibri"/>
                <a:cs typeface="Calibri"/>
              </a:rPr>
              <a:t>(Heliocentric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Orbit)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04865" y="1414272"/>
            <a:ext cx="6420611" cy="43868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62668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Orbit </a:t>
            </a:r>
            <a:r>
              <a:rPr spc="-65" dirty="0"/>
              <a:t>Type </a:t>
            </a:r>
            <a:r>
              <a:rPr spc="-15" dirty="0"/>
              <a:t>vs. </a:t>
            </a:r>
            <a:r>
              <a:rPr spc="-10" dirty="0"/>
              <a:t>flight</a:t>
            </a:r>
            <a:r>
              <a:rPr spc="100" dirty="0"/>
              <a:t> </a:t>
            </a:r>
            <a:r>
              <a:rPr spc="-5" dirty="0"/>
              <a:t>number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98003"/>
            <a:ext cx="3932554" cy="3850004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marR="176530" indent="-228600">
              <a:lnSpc>
                <a:spcPts val="1730"/>
              </a:lnSpc>
              <a:spcBef>
                <a:spcPts val="3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latin typeface="Calibri"/>
                <a:cs typeface="Calibri"/>
              </a:rPr>
              <a:t>This </a:t>
            </a:r>
            <a:r>
              <a:rPr sz="1600" spc="-15" dirty="0">
                <a:latin typeface="Calibri"/>
                <a:cs typeface="Calibri"/>
              </a:rPr>
              <a:t>scatter </a:t>
            </a:r>
            <a:r>
              <a:rPr sz="1600" spc="-5" dirty="0">
                <a:latin typeface="Calibri"/>
                <a:cs typeface="Calibri"/>
              </a:rPr>
              <a:t>plot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Orbit </a:t>
            </a:r>
            <a:r>
              <a:rPr sz="1600" spc="-20" dirty="0">
                <a:latin typeface="Calibri"/>
                <a:cs typeface="Calibri"/>
              </a:rPr>
              <a:t>Type </a:t>
            </a:r>
            <a:r>
              <a:rPr sz="1600" spc="-5" dirty="0">
                <a:latin typeface="Calibri"/>
                <a:cs typeface="Calibri"/>
              </a:rPr>
              <a:t>vs. Flight  number shows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-20" dirty="0">
                <a:latin typeface="Calibri"/>
                <a:cs typeface="Calibri"/>
              </a:rPr>
              <a:t>few </a:t>
            </a:r>
            <a:r>
              <a:rPr sz="1600" spc="-5" dirty="0">
                <a:latin typeface="Calibri"/>
                <a:cs typeface="Calibri"/>
              </a:rPr>
              <a:t>useful things </a:t>
            </a:r>
            <a:r>
              <a:rPr sz="1600" spc="-10" dirty="0">
                <a:latin typeface="Calibri"/>
                <a:cs typeface="Calibri"/>
              </a:rPr>
              <a:t>that </a:t>
            </a:r>
            <a:r>
              <a:rPr sz="1600" spc="-5" dirty="0">
                <a:latin typeface="Calibri"/>
                <a:cs typeface="Calibri"/>
              </a:rPr>
              <a:t>the  </a:t>
            </a:r>
            <a:r>
              <a:rPr sz="1600" spc="-10" dirty="0">
                <a:latin typeface="Calibri"/>
                <a:cs typeface="Calibri"/>
              </a:rPr>
              <a:t>previous </a:t>
            </a:r>
            <a:r>
              <a:rPr sz="1600" spc="-5" dirty="0">
                <a:latin typeface="Calibri"/>
                <a:cs typeface="Calibri"/>
              </a:rPr>
              <a:t>plots did not, such as:</a:t>
            </a:r>
            <a:endParaRPr sz="1600">
              <a:latin typeface="Calibri"/>
              <a:cs typeface="Calibri"/>
            </a:endParaRPr>
          </a:p>
          <a:p>
            <a:pPr marL="297815" marR="5080" indent="-285750">
              <a:lnSpc>
                <a:spcPts val="1730"/>
              </a:lnSpc>
              <a:spcBef>
                <a:spcPts val="9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latin typeface="Calibri"/>
                <a:cs typeface="Calibri"/>
              </a:rPr>
              <a:t>The 100% success </a:t>
            </a:r>
            <a:r>
              <a:rPr sz="1600" spc="-25" dirty="0">
                <a:latin typeface="Calibri"/>
                <a:cs typeface="Calibri"/>
              </a:rPr>
              <a:t>rate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20" dirty="0">
                <a:latin typeface="Calibri"/>
                <a:cs typeface="Calibri"/>
              </a:rPr>
              <a:t>GEO, HEO,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ES-  </a:t>
            </a:r>
            <a:r>
              <a:rPr sz="1600" spc="-5" dirty="0">
                <a:latin typeface="Calibri"/>
                <a:cs typeface="Calibri"/>
              </a:rPr>
              <a:t>L1 orbits can be </a:t>
            </a:r>
            <a:r>
              <a:rPr sz="1600" spc="-10" dirty="0">
                <a:latin typeface="Calibri"/>
                <a:cs typeface="Calibri"/>
              </a:rPr>
              <a:t>explained </a:t>
            </a:r>
            <a:r>
              <a:rPr sz="1600" spc="-5" dirty="0">
                <a:latin typeface="Calibri"/>
                <a:cs typeface="Calibri"/>
              </a:rPr>
              <a:t>by only </a:t>
            </a:r>
            <a:r>
              <a:rPr sz="1600" spc="-10" dirty="0">
                <a:latin typeface="Calibri"/>
                <a:cs typeface="Calibri"/>
              </a:rPr>
              <a:t>having </a:t>
            </a:r>
            <a:r>
              <a:rPr sz="1600" dirty="0">
                <a:latin typeface="Calibri"/>
                <a:cs typeface="Calibri"/>
              </a:rPr>
              <a:t>1  </a:t>
            </a:r>
            <a:r>
              <a:rPr sz="1600" spc="-10" dirty="0">
                <a:latin typeface="Calibri"/>
                <a:cs typeface="Calibri"/>
              </a:rPr>
              <a:t>flight </a:t>
            </a:r>
            <a:r>
              <a:rPr sz="1600" spc="-15" dirty="0">
                <a:latin typeface="Calibri"/>
                <a:cs typeface="Calibri"/>
              </a:rPr>
              <a:t>into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respective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orbits.</a:t>
            </a:r>
            <a:endParaRPr sz="1600">
              <a:latin typeface="Calibri"/>
              <a:cs typeface="Calibri"/>
            </a:endParaRPr>
          </a:p>
          <a:p>
            <a:pPr marL="298450" marR="554990" indent="-285750">
              <a:lnSpc>
                <a:spcPts val="1730"/>
              </a:lnSpc>
              <a:spcBef>
                <a:spcPts val="10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latin typeface="Calibri"/>
                <a:cs typeface="Calibri"/>
              </a:rPr>
              <a:t>The 100% success </a:t>
            </a:r>
            <a:r>
              <a:rPr sz="1600" spc="-25" dirty="0">
                <a:latin typeface="Calibri"/>
                <a:cs typeface="Calibri"/>
              </a:rPr>
              <a:t>rate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dirty="0">
                <a:latin typeface="Calibri"/>
                <a:cs typeface="Calibri"/>
              </a:rPr>
              <a:t>SSO </a:t>
            </a:r>
            <a:r>
              <a:rPr sz="1600" spc="-5" dirty="0">
                <a:latin typeface="Calibri"/>
                <a:cs typeface="Calibri"/>
              </a:rPr>
              <a:t>is </a:t>
            </a:r>
            <a:r>
              <a:rPr sz="1600" spc="-10" dirty="0">
                <a:latin typeface="Calibri"/>
                <a:cs typeface="Calibri"/>
              </a:rPr>
              <a:t>more  impressive, </a:t>
            </a:r>
            <a:r>
              <a:rPr sz="1600" spc="-5" dirty="0">
                <a:latin typeface="Calibri"/>
                <a:cs typeface="Calibri"/>
              </a:rPr>
              <a:t>with </a:t>
            </a:r>
            <a:r>
              <a:rPr sz="1600" dirty="0">
                <a:latin typeface="Calibri"/>
                <a:cs typeface="Calibri"/>
              </a:rPr>
              <a:t>5 </a:t>
            </a:r>
            <a:r>
              <a:rPr sz="1600" spc="-5" dirty="0">
                <a:latin typeface="Calibri"/>
                <a:cs typeface="Calibri"/>
              </a:rPr>
              <a:t>successful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flights.</a:t>
            </a:r>
            <a:endParaRPr sz="1600">
              <a:latin typeface="Calibri"/>
              <a:cs typeface="Calibri"/>
            </a:endParaRPr>
          </a:p>
          <a:p>
            <a:pPr marL="298450" marR="260350" indent="-285750">
              <a:lnSpc>
                <a:spcPts val="1730"/>
              </a:lnSpc>
              <a:spcBef>
                <a:spcPts val="994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10" dirty="0">
                <a:latin typeface="Calibri"/>
                <a:cs typeface="Calibri"/>
              </a:rPr>
              <a:t>There </a:t>
            </a:r>
            <a:r>
              <a:rPr sz="1600" spc="-5" dirty="0">
                <a:latin typeface="Calibri"/>
                <a:cs typeface="Calibri"/>
              </a:rPr>
              <a:t>is </a:t>
            </a:r>
            <a:r>
              <a:rPr sz="1600" spc="-10" dirty="0">
                <a:latin typeface="Calibri"/>
                <a:cs typeface="Calibri"/>
              </a:rPr>
              <a:t>little relationship </a:t>
            </a:r>
            <a:r>
              <a:rPr sz="1600" spc="-5" dirty="0">
                <a:latin typeface="Calibri"/>
                <a:cs typeface="Calibri"/>
              </a:rPr>
              <a:t>between Flight  Number and Success </a:t>
            </a:r>
            <a:r>
              <a:rPr sz="1600" spc="-15" dirty="0">
                <a:latin typeface="Calibri"/>
                <a:cs typeface="Calibri"/>
              </a:rPr>
              <a:t>Rate for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GTO.</a:t>
            </a:r>
            <a:endParaRPr sz="1600">
              <a:latin typeface="Calibri"/>
              <a:cs typeface="Calibri"/>
            </a:endParaRPr>
          </a:p>
          <a:p>
            <a:pPr marL="298450" marR="27940" indent="-285750">
              <a:lnSpc>
                <a:spcPts val="1730"/>
              </a:lnSpc>
              <a:spcBef>
                <a:spcPts val="9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20" dirty="0">
                <a:latin typeface="Calibri"/>
                <a:cs typeface="Calibri"/>
              </a:rPr>
              <a:t>Generally, </a:t>
            </a:r>
            <a:r>
              <a:rPr sz="1600" dirty="0">
                <a:latin typeface="Calibri"/>
                <a:cs typeface="Calibri"/>
              </a:rPr>
              <a:t>as </a:t>
            </a:r>
            <a:r>
              <a:rPr sz="1600" spc="-5" dirty="0">
                <a:latin typeface="Calibri"/>
                <a:cs typeface="Calibri"/>
              </a:rPr>
              <a:t>Flight Number increases, the  success </a:t>
            </a:r>
            <a:r>
              <a:rPr sz="1600" spc="-25" dirty="0">
                <a:latin typeface="Calibri"/>
                <a:cs typeface="Calibri"/>
              </a:rPr>
              <a:t>rate </a:t>
            </a:r>
            <a:r>
              <a:rPr sz="1600" spc="-5" dirty="0">
                <a:latin typeface="Calibri"/>
                <a:cs typeface="Calibri"/>
              </a:rPr>
              <a:t>increases. This is </a:t>
            </a:r>
            <a:r>
              <a:rPr sz="1600" spc="-10" dirty="0">
                <a:latin typeface="Calibri"/>
                <a:cs typeface="Calibri"/>
              </a:rPr>
              <a:t>most extreme  </a:t>
            </a:r>
            <a:r>
              <a:rPr sz="1600" spc="-15" dirty="0">
                <a:latin typeface="Calibri"/>
                <a:cs typeface="Calibri"/>
              </a:rPr>
              <a:t>for </a:t>
            </a:r>
            <a:r>
              <a:rPr sz="1600" spc="-20" dirty="0">
                <a:latin typeface="Calibri"/>
                <a:cs typeface="Calibri"/>
              </a:rPr>
              <a:t>LEO, </a:t>
            </a:r>
            <a:r>
              <a:rPr sz="1600" spc="-10" dirty="0">
                <a:latin typeface="Calibri"/>
                <a:cs typeface="Calibri"/>
              </a:rPr>
              <a:t>where </a:t>
            </a:r>
            <a:r>
              <a:rPr sz="1600" spc="-5" dirty="0">
                <a:latin typeface="Calibri"/>
                <a:cs typeface="Calibri"/>
              </a:rPr>
              <a:t>unsuccessful landings only  occurred </a:t>
            </a:r>
            <a:r>
              <a:rPr sz="1600" spc="-15" dirty="0">
                <a:latin typeface="Calibri"/>
                <a:cs typeface="Calibri"/>
              </a:rPr>
              <a:t>for </a:t>
            </a:r>
            <a:r>
              <a:rPr sz="1600" spc="-5" dirty="0">
                <a:latin typeface="Calibri"/>
                <a:cs typeface="Calibri"/>
              </a:rPr>
              <a:t>the low </a:t>
            </a:r>
            <a:r>
              <a:rPr sz="1600" spc="-10" dirty="0">
                <a:latin typeface="Calibri"/>
                <a:cs typeface="Calibri"/>
              </a:rPr>
              <a:t>flight numbers </a:t>
            </a:r>
            <a:r>
              <a:rPr sz="1600" spc="-5" dirty="0">
                <a:latin typeface="Calibri"/>
                <a:cs typeface="Calibri"/>
              </a:rPr>
              <a:t>(early  launches).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54752" y="1404366"/>
            <a:ext cx="6575297" cy="4347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6985634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ORBIT TYPE </a:t>
            </a:r>
            <a:r>
              <a:rPr spc="-15" dirty="0"/>
              <a:t>VS. </a:t>
            </a:r>
            <a:r>
              <a:rPr spc="-120" dirty="0"/>
              <a:t>PAYLOAD</a:t>
            </a:r>
            <a:r>
              <a:rPr spc="-30" dirty="0"/>
              <a:t> </a:t>
            </a:r>
            <a:r>
              <a:rPr spc="-10" dirty="0"/>
              <a:t>MASS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40305"/>
            <a:ext cx="3993515" cy="317309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marR="348615" indent="-228600">
              <a:lnSpc>
                <a:spcPts val="1730"/>
              </a:lnSpc>
              <a:spcBef>
                <a:spcPts val="3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latin typeface="Calibri"/>
                <a:cs typeface="Calibri"/>
              </a:rPr>
              <a:t>This </a:t>
            </a:r>
            <a:r>
              <a:rPr sz="1600" spc="-15" dirty="0">
                <a:latin typeface="Calibri"/>
                <a:cs typeface="Calibri"/>
              </a:rPr>
              <a:t>scatter </a:t>
            </a:r>
            <a:r>
              <a:rPr sz="1600" spc="-5" dirty="0">
                <a:latin typeface="Calibri"/>
                <a:cs typeface="Calibri"/>
              </a:rPr>
              <a:t>plot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Orbit </a:t>
            </a:r>
            <a:r>
              <a:rPr sz="1600" spc="-20" dirty="0">
                <a:latin typeface="Calibri"/>
                <a:cs typeface="Calibri"/>
              </a:rPr>
              <a:t>Type </a:t>
            </a:r>
            <a:r>
              <a:rPr sz="1600" spc="-5" dirty="0">
                <a:latin typeface="Calibri"/>
                <a:cs typeface="Calibri"/>
              </a:rPr>
              <a:t>vs. </a:t>
            </a:r>
            <a:r>
              <a:rPr sz="1600" spc="-10" dirty="0">
                <a:latin typeface="Calibri"/>
                <a:cs typeface="Calibri"/>
              </a:rPr>
              <a:t>Payload  </a:t>
            </a:r>
            <a:r>
              <a:rPr sz="1600" spc="-5" dirty="0">
                <a:latin typeface="Calibri"/>
                <a:cs typeface="Calibri"/>
              </a:rPr>
              <a:t>Mass shows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that:</a:t>
            </a:r>
            <a:endParaRPr sz="1600">
              <a:latin typeface="Calibri"/>
              <a:cs typeface="Calibri"/>
            </a:endParaRPr>
          </a:p>
          <a:p>
            <a:pPr marL="298450" marR="49530" indent="-285750">
              <a:lnSpc>
                <a:spcPts val="1730"/>
              </a:lnSpc>
              <a:spcBef>
                <a:spcPts val="99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following </a:t>
            </a:r>
            <a:r>
              <a:rPr sz="1600" spc="-5" dirty="0">
                <a:latin typeface="Calibri"/>
                <a:cs typeface="Calibri"/>
              </a:rPr>
              <a:t>orbit types </a:t>
            </a:r>
            <a:r>
              <a:rPr sz="1600" spc="-15" dirty="0">
                <a:latin typeface="Calibri"/>
                <a:cs typeface="Calibri"/>
              </a:rPr>
              <a:t>have </a:t>
            </a:r>
            <a:r>
              <a:rPr sz="1600" spc="-10" dirty="0">
                <a:latin typeface="Calibri"/>
                <a:cs typeface="Calibri"/>
              </a:rPr>
              <a:t>more </a:t>
            </a:r>
            <a:r>
              <a:rPr sz="1600" spc="-5" dirty="0">
                <a:latin typeface="Calibri"/>
                <a:cs typeface="Calibri"/>
              </a:rPr>
              <a:t>success  with heavy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payloads:</a:t>
            </a:r>
            <a:endParaRPr sz="1600">
              <a:latin typeface="Calibri"/>
              <a:cs typeface="Calibri"/>
            </a:endParaRPr>
          </a:p>
          <a:p>
            <a:pPr marL="475615" lvl="1" indent="-28638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1400" spc="-5" dirty="0">
                <a:latin typeface="Calibri"/>
                <a:cs typeface="Calibri"/>
              </a:rPr>
              <a:t>PO (although the number of </a:t>
            </a:r>
            <a:r>
              <a:rPr sz="1400" spc="-10" dirty="0">
                <a:latin typeface="Calibri"/>
                <a:cs typeface="Calibri"/>
              </a:rPr>
              <a:t>data points </a:t>
            </a:r>
            <a:r>
              <a:rPr sz="1400" spc="-5" dirty="0">
                <a:latin typeface="Calibri"/>
                <a:cs typeface="Calibri"/>
              </a:rPr>
              <a:t>is</a:t>
            </a:r>
            <a:r>
              <a:rPr sz="1400" spc="8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small)</a:t>
            </a:r>
            <a:endParaRPr sz="1400">
              <a:latin typeface="Calibri"/>
              <a:cs typeface="Calibri"/>
            </a:endParaRPr>
          </a:p>
          <a:p>
            <a:pPr marL="475615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1400" spc="-5" dirty="0">
                <a:latin typeface="Calibri"/>
                <a:cs typeface="Calibri"/>
              </a:rPr>
              <a:t>ISS</a:t>
            </a:r>
            <a:endParaRPr sz="1400">
              <a:latin typeface="Calibri"/>
              <a:cs typeface="Calibri"/>
            </a:endParaRPr>
          </a:p>
          <a:p>
            <a:pPr marL="475615" lvl="1" indent="-286385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1400" spc="-20" dirty="0">
                <a:latin typeface="Calibri"/>
                <a:cs typeface="Calibri"/>
              </a:rPr>
              <a:t>LEO</a:t>
            </a:r>
            <a:endParaRPr sz="1400">
              <a:latin typeface="Calibri"/>
              <a:cs typeface="Calibri"/>
            </a:endParaRPr>
          </a:p>
          <a:p>
            <a:pPr marL="298450" marR="153035" indent="-285750">
              <a:lnSpc>
                <a:spcPts val="1730"/>
              </a:lnSpc>
              <a:spcBef>
                <a:spcPts val="101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10" dirty="0">
                <a:latin typeface="Calibri"/>
                <a:cs typeface="Calibri"/>
              </a:rPr>
              <a:t>For </a:t>
            </a:r>
            <a:r>
              <a:rPr sz="1600" spc="-25" dirty="0">
                <a:latin typeface="Calibri"/>
                <a:cs typeface="Calibri"/>
              </a:rPr>
              <a:t>GTO,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relationship </a:t>
            </a:r>
            <a:r>
              <a:rPr sz="1600" spc="-5" dirty="0">
                <a:latin typeface="Calibri"/>
                <a:cs typeface="Calibri"/>
              </a:rPr>
              <a:t>between </a:t>
            </a:r>
            <a:r>
              <a:rPr sz="1600" spc="-10" dirty="0">
                <a:latin typeface="Calibri"/>
                <a:cs typeface="Calibri"/>
              </a:rPr>
              <a:t>payload  </a:t>
            </a:r>
            <a:r>
              <a:rPr sz="1600" spc="-5" dirty="0">
                <a:latin typeface="Calibri"/>
                <a:cs typeface="Calibri"/>
              </a:rPr>
              <a:t>mass and success </a:t>
            </a:r>
            <a:r>
              <a:rPr sz="1600" spc="-25" dirty="0">
                <a:latin typeface="Calibri"/>
                <a:cs typeface="Calibri"/>
              </a:rPr>
              <a:t>rate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unclear.</a:t>
            </a:r>
            <a:endParaRPr sz="1600">
              <a:latin typeface="Calibri"/>
              <a:cs typeface="Calibri"/>
            </a:endParaRPr>
          </a:p>
          <a:p>
            <a:pPr marL="298450" marR="281940" indent="-285750">
              <a:lnSpc>
                <a:spcPts val="1730"/>
              </a:lnSpc>
              <a:spcBef>
                <a:spcPts val="10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10" dirty="0">
                <a:latin typeface="Calibri"/>
                <a:cs typeface="Calibri"/>
              </a:rPr>
              <a:t>VLEO </a:t>
            </a:r>
            <a:r>
              <a:rPr sz="1600" spc="-20" dirty="0">
                <a:latin typeface="Calibri"/>
                <a:cs typeface="Calibri"/>
              </a:rPr>
              <a:t>(Very </a:t>
            </a:r>
            <a:r>
              <a:rPr sz="1600" spc="-5" dirty="0">
                <a:latin typeface="Calibri"/>
                <a:cs typeface="Calibri"/>
              </a:rPr>
              <a:t>Low </a:t>
            </a:r>
            <a:r>
              <a:rPr sz="1600" spc="-10" dirty="0">
                <a:latin typeface="Calibri"/>
                <a:cs typeface="Calibri"/>
              </a:rPr>
              <a:t>Earth </a:t>
            </a:r>
            <a:r>
              <a:rPr sz="1600" spc="-5" dirty="0">
                <a:latin typeface="Calibri"/>
                <a:cs typeface="Calibri"/>
              </a:rPr>
              <a:t>Orbit) launches </a:t>
            </a:r>
            <a:r>
              <a:rPr sz="1600" spc="-10" dirty="0">
                <a:latin typeface="Calibri"/>
                <a:cs typeface="Calibri"/>
              </a:rPr>
              <a:t>are  associated </a:t>
            </a:r>
            <a:r>
              <a:rPr sz="1600" spc="-5" dirty="0">
                <a:latin typeface="Calibri"/>
                <a:cs typeface="Calibri"/>
              </a:rPr>
              <a:t>with </a:t>
            </a:r>
            <a:r>
              <a:rPr sz="1600" spc="-10" dirty="0">
                <a:latin typeface="Calibri"/>
                <a:cs typeface="Calibri"/>
              </a:rPr>
              <a:t>heavier </a:t>
            </a:r>
            <a:r>
              <a:rPr sz="1600" spc="-5" dirty="0">
                <a:latin typeface="Calibri"/>
                <a:cs typeface="Calibri"/>
              </a:rPr>
              <a:t>payloads, which  </a:t>
            </a:r>
            <a:r>
              <a:rPr sz="1600" spc="-15" dirty="0">
                <a:latin typeface="Calibri"/>
                <a:cs typeface="Calibri"/>
              </a:rPr>
              <a:t>makes </a:t>
            </a:r>
            <a:r>
              <a:rPr sz="1600" spc="-10" dirty="0">
                <a:latin typeface="Calibri"/>
                <a:cs typeface="Calibri"/>
              </a:rPr>
              <a:t>intuitive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sense.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00522" y="1404366"/>
            <a:ext cx="6129527" cy="39860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94347" y="1782318"/>
              <a:ext cx="5274563" cy="36202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63392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Launch Success </a:t>
            </a:r>
            <a:r>
              <a:rPr spc="-55" dirty="0"/>
              <a:t>Yearly</a:t>
            </a:r>
            <a:r>
              <a:rPr spc="5" dirty="0"/>
              <a:t> </a:t>
            </a:r>
            <a:r>
              <a:rPr spc="-80" dirty="0"/>
              <a:t>Trend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6939" y="1719503"/>
            <a:ext cx="4883150" cy="2069464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latin typeface="Calibri"/>
                <a:cs typeface="Calibri"/>
              </a:rPr>
              <a:t>The line chart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yearly </a:t>
            </a:r>
            <a:r>
              <a:rPr sz="1600" spc="-15" dirty="0">
                <a:latin typeface="Calibri"/>
                <a:cs typeface="Calibri"/>
              </a:rPr>
              <a:t>average </a:t>
            </a:r>
            <a:r>
              <a:rPr sz="1600" spc="-5" dirty="0">
                <a:latin typeface="Calibri"/>
                <a:cs typeface="Calibri"/>
              </a:rPr>
              <a:t>success </a:t>
            </a:r>
            <a:r>
              <a:rPr sz="1600" spc="-25" dirty="0">
                <a:latin typeface="Calibri"/>
                <a:cs typeface="Calibri"/>
              </a:rPr>
              <a:t>rate </a:t>
            </a:r>
            <a:r>
              <a:rPr sz="1600" spc="-5" dirty="0">
                <a:latin typeface="Calibri"/>
                <a:cs typeface="Calibri"/>
              </a:rPr>
              <a:t>shows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that:</a:t>
            </a:r>
            <a:endParaRPr sz="1600">
              <a:latin typeface="Calibri"/>
              <a:cs typeface="Calibri"/>
            </a:endParaRPr>
          </a:p>
          <a:p>
            <a:pPr marL="298450" marR="5080" indent="-285750">
              <a:lnSpc>
                <a:spcPts val="1730"/>
              </a:lnSpc>
              <a:spcBef>
                <a:spcPts val="1019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latin typeface="Calibri"/>
                <a:cs typeface="Calibri"/>
              </a:rPr>
              <a:t>Between 2010 and 2013, all landings </a:t>
            </a:r>
            <a:r>
              <a:rPr sz="1600" spc="-10" dirty="0">
                <a:latin typeface="Calibri"/>
                <a:cs typeface="Calibri"/>
              </a:rPr>
              <a:t>were </a:t>
            </a:r>
            <a:r>
              <a:rPr sz="1600" spc="-5" dirty="0">
                <a:latin typeface="Calibri"/>
                <a:cs typeface="Calibri"/>
              </a:rPr>
              <a:t>unsuccessful  </a:t>
            </a:r>
            <a:r>
              <a:rPr sz="1600" dirty="0">
                <a:latin typeface="Calibri"/>
                <a:cs typeface="Calibri"/>
              </a:rPr>
              <a:t>(as </a:t>
            </a:r>
            <a:r>
              <a:rPr sz="1600" spc="-5" dirty="0">
                <a:latin typeface="Calibri"/>
                <a:cs typeface="Calibri"/>
              </a:rPr>
              <a:t>the success </a:t>
            </a:r>
            <a:r>
              <a:rPr sz="1600" spc="-25" dirty="0">
                <a:latin typeface="Calibri"/>
                <a:cs typeface="Calibri"/>
              </a:rPr>
              <a:t>rate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0).</a:t>
            </a:r>
            <a:endParaRPr sz="1600">
              <a:latin typeface="Calibri"/>
              <a:cs typeface="Calibri"/>
            </a:endParaRPr>
          </a:p>
          <a:p>
            <a:pPr marL="298450" marR="600710" indent="-285750">
              <a:lnSpc>
                <a:spcPts val="1730"/>
              </a:lnSpc>
              <a:spcBef>
                <a:spcPts val="10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10" dirty="0">
                <a:latin typeface="Calibri"/>
                <a:cs typeface="Calibri"/>
              </a:rPr>
              <a:t>After </a:t>
            </a:r>
            <a:r>
              <a:rPr sz="1600" spc="-5" dirty="0">
                <a:latin typeface="Calibri"/>
                <a:cs typeface="Calibri"/>
              </a:rPr>
              <a:t>2013, the success </a:t>
            </a:r>
            <a:r>
              <a:rPr sz="1600" spc="-25" dirty="0">
                <a:latin typeface="Calibri"/>
                <a:cs typeface="Calibri"/>
              </a:rPr>
              <a:t>rate </a:t>
            </a:r>
            <a:r>
              <a:rPr sz="1600" spc="-10" dirty="0">
                <a:latin typeface="Calibri"/>
                <a:cs typeface="Calibri"/>
              </a:rPr>
              <a:t>generally </a:t>
            </a:r>
            <a:r>
              <a:rPr sz="1600" spc="-5" dirty="0">
                <a:latin typeface="Calibri"/>
                <a:cs typeface="Calibri"/>
              </a:rPr>
              <a:t>increased,  </a:t>
            </a:r>
            <a:r>
              <a:rPr sz="1600" spc="-10" dirty="0">
                <a:latin typeface="Calibri"/>
                <a:cs typeface="Calibri"/>
              </a:rPr>
              <a:t>despite </a:t>
            </a:r>
            <a:r>
              <a:rPr sz="1600" spc="-5" dirty="0">
                <a:latin typeface="Calibri"/>
                <a:cs typeface="Calibri"/>
              </a:rPr>
              <a:t>small dips in 2018 and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2020.</a:t>
            </a:r>
            <a:endParaRPr sz="1600">
              <a:latin typeface="Calibri"/>
              <a:cs typeface="Calibri"/>
            </a:endParaRPr>
          </a:p>
          <a:p>
            <a:pPr marL="298450" marR="584835" indent="-285750">
              <a:lnSpc>
                <a:spcPts val="1730"/>
              </a:lnSpc>
              <a:spcBef>
                <a:spcPts val="10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10" dirty="0">
                <a:latin typeface="Calibri"/>
                <a:cs typeface="Calibri"/>
              </a:rPr>
              <a:t>After </a:t>
            </a:r>
            <a:r>
              <a:rPr sz="1600" spc="-5" dirty="0">
                <a:latin typeface="Calibri"/>
                <a:cs typeface="Calibri"/>
              </a:rPr>
              <a:t>2016, </a:t>
            </a:r>
            <a:r>
              <a:rPr sz="1600" spc="-10" dirty="0">
                <a:latin typeface="Calibri"/>
                <a:cs typeface="Calibri"/>
              </a:rPr>
              <a:t>there was </a:t>
            </a:r>
            <a:r>
              <a:rPr sz="1600" spc="-15" dirty="0">
                <a:latin typeface="Calibri"/>
                <a:cs typeface="Calibri"/>
              </a:rPr>
              <a:t>always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greater </a:t>
            </a:r>
            <a:r>
              <a:rPr sz="1600" spc="-5" dirty="0">
                <a:latin typeface="Calibri"/>
                <a:cs typeface="Calibri"/>
              </a:rPr>
              <a:t>than 50%  chance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success.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233" y="2864952"/>
            <a:ext cx="552831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7505" algn="l"/>
              </a:tabLst>
            </a:pPr>
            <a:r>
              <a:rPr sz="6600" b="1" spc="-55" dirty="0">
                <a:latin typeface="Calibri"/>
                <a:cs typeface="Calibri"/>
              </a:rPr>
              <a:t>EDA	</a:t>
            </a:r>
            <a:r>
              <a:rPr sz="6600" b="1" dirty="0">
                <a:latin typeface="Calibri"/>
                <a:cs typeface="Calibri"/>
              </a:rPr>
              <a:t>- </a:t>
            </a:r>
            <a:r>
              <a:rPr sz="6600" b="1" spc="-5" dirty="0">
                <a:solidFill>
                  <a:srgbClr val="EC7C30"/>
                </a:solidFill>
                <a:latin typeface="Calibri"/>
                <a:cs typeface="Calibri"/>
              </a:rPr>
              <a:t>WITH</a:t>
            </a:r>
            <a:r>
              <a:rPr sz="6600" b="1" spc="-10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6600" b="1" dirty="0">
                <a:solidFill>
                  <a:srgbClr val="EC7C30"/>
                </a:solidFill>
                <a:latin typeface="Calibri"/>
                <a:cs typeface="Calibri"/>
              </a:rPr>
              <a:t>SQL</a:t>
            </a:r>
            <a:endParaRPr sz="6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49580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All Launch </a:t>
            </a:r>
            <a:r>
              <a:rPr spc="-15" dirty="0"/>
              <a:t>Site</a:t>
            </a:r>
            <a:r>
              <a:rPr spc="-5" dirty="0"/>
              <a:t> </a:t>
            </a:r>
            <a:r>
              <a:rPr spc="-10" dirty="0"/>
              <a:t>Names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793112"/>
            <a:ext cx="63715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Find the names of the unique launch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sites.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5370703"/>
            <a:ext cx="10347325" cy="836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19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word </a:t>
            </a:r>
            <a:r>
              <a:rPr sz="2800" dirty="0">
                <a:solidFill>
                  <a:srgbClr val="60AEEE"/>
                </a:solidFill>
                <a:latin typeface="Consolas"/>
                <a:cs typeface="Consolas"/>
              </a:rPr>
              <a:t>UNIQUE</a:t>
            </a:r>
            <a:r>
              <a:rPr sz="2800" spc="-87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latin typeface="Calibri"/>
                <a:cs typeface="Calibri"/>
              </a:rPr>
              <a:t>returns </a:t>
            </a:r>
            <a:r>
              <a:rPr sz="2800" spc="-5" dirty="0">
                <a:latin typeface="Calibri"/>
                <a:cs typeface="Calibri"/>
              </a:rPr>
              <a:t>only unique </a:t>
            </a:r>
            <a:r>
              <a:rPr sz="2800" spc="-10" dirty="0">
                <a:latin typeface="Calibri"/>
                <a:cs typeface="Calibri"/>
              </a:rPr>
              <a:t>values </a:t>
            </a:r>
            <a:r>
              <a:rPr sz="2800" spc="-15" dirty="0">
                <a:latin typeface="Calibri"/>
                <a:cs typeface="Calibri"/>
              </a:rPr>
              <a:t>from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5" dirty="0">
                <a:solidFill>
                  <a:srgbClr val="D59D68"/>
                </a:solidFill>
                <a:latin typeface="Consolas"/>
                <a:cs typeface="Consolas"/>
              </a:rPr>
              <a:t>LAUNCH_SITE</a:t>
            </a:r>
            <a:endParaRPr sz="2800">
              <a:latin typeface="Consolas"/>
              <a:cs typeface="Consolas"/>
            </a:endParaRPr>
          </a:p>
          <a:p>
            <a:pPr marL="241300">
              <a:lnSpc>
                <a:spcPts val="3190"/>
              </a:lnSpc>
            </a:pPr>
            <a:r>
              <a:rPr sz="2800" spc="-10" dirty="0">
                <a:latin typeface="Calibri"/>
                <a:cs typeface="Calibri"/>
              </a:rPr>
              <a:t>column </a:t>
            </a:r>
            <a:r>
              <a:rPr sz="2800" spc="-5" dirty="0">
                <a:latin typeface="Calibri"/>
                <a:cs typeface="Calibri"/>
              </a:rPr>
              <a:t>of the </a:t>
            </a:r>
            <a:r>
              <a:rPr sz="2800" spc="-5" dirty="0">
                <a:solidFill>
                  <a:srgbClr val="D59D68"/>
                </a:solidFill>
                <a:latin typeface="Consolas"/>
                <a:cs typeface="Consolas"/>
              </a:rPr>
              <a:t>SPACEXTBL</a:t>
            </a:r>
            <a:r>
              <a:rPr sz="2800" spc="-894" dirty="0">
                <a:solidFill>
                  <a:srgbClr val="D59D68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latin typeface="Calibri"/>
                <a:cs typeface="Calibri"/>
              </a:rPr>
              <a:t>table.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00861" y="2262758"/>
            <a:ext cx="11015345" cy="2332990"/>
            <a:chOff x="800861" y="2262758"/>
            <a:chExt cx="11015345" cy="2332990"/>
          </a:xfrm>
        </p:grpSpPr>
        <p:sp>
          <p:nvSpPr>
            <p:cNvPr id="7" name="object 7"/>
            <p:cNvSpPr/>
            <p:nvPr/>
          </p:nvSpPr>
          <p:spPr>
            <a:xfrm>
              <a:off x="9840468" y="2291328"/>
              <a:ext cx="1946910" cy="2275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826181" y="2277046"/>
              <a:ext cx="1975485" cy="2304415"/>
            </a:xfrm>
            <a:custGeom>
              <a:avLst/>
              <a:gdLst/>
              <a:ahLst/>
              <a:cxnLst/>
              <a:rect l="l" t="t" r="r" b="b"/>
              <a:pathLst>
                <a:path w="1975484" h="2304415">
                  <a:moveTo>
                    <a:pt x="180886" y="0"/>
                  </a:moveTo>
                  <a:lnTo>
                    <a:pt x="1794598" y="0"/>
                  </a:lnTo>
                  <a:lnTo>
                    <a:pt x="1830463" y="3619"/>
                  </a:lnTo>
                  <a:lnTo>
                    <a:pt x="1895449" y="30962"/>
                  </a:lnTo>
                  <a:lnTo>
                    <a:pt x="1944522" y="80022"/>
                  </a:lnTo>
                  <a:lnTo>
                    <a:pt x="1971865" y="145021"/>
                  </a:lnTo>
                  <a:lnTo>
                    <a:pt x="1975485" y="180886"/>
                  </a:lnTo>
                  <a:lnTo>
                    <a:pt x="1975485" y="2123020"/>
                  </a:lnTo>
                  <a:lnTo>
                    <a:pt x="1961273" y="2193010"/>
                  </a:lnTo>
                  <a:lnTo>
                    <a:pt x="1922335" y="2250757"/>
                  </a:lnTo>
                  <a:lnTo>
                    <a:pt x="1864588" y="2289695"/>
                  </a:lnTo>
                  <a:lnTo>
                    <a:pt x="1794598" y="2303907"/>
                  </a:lnTo>
                  <a:lnTo>
                    <a:pt x="180886" y="2303907"/>
                  </a:lnTo>
                  <a:lnTo>
                    <a:pt x="110896" y="2289695"/>
                  </a:lnTo>
                  <a:lnTo>
                    <a:pt x="53149" y="2250757"/>
                  </a:lnTo>
                  <a:lnTo>
                    <a:pt x="14211" y="2193010"/>
                  </a:lnTo>
                  <a:lnTo>
                    <a:pt x="0" y="2123020"/>
                  </a:lnTo>
                  <a:lnTo>
                    <a:pt x="0" y="180886"/>
                  </a:lnTo>
                  <a:lnTo>
                    <a:pt x="14211" y="110896"/>
                  </a:lnTo>
                  <a:lnTo>
                    <a:pt x="53149" y="53149"/>
                  </a:lnTo>
                  <a:lnTo>
                    <a:pt x="110896" y="14211"/>
                  </a:lnTo>
                  <a:lnTo>
                    <a:pt x="180886" y="0"/>
                  </a:lnTo>
                  <a:close/>
                </a:path>
              </a:pathLst>
            </a:custGeom>
            <a:ln w="285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12480" y="3186683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4" h="485139">
                  <a:moveTo>
                    <a:pt x="736092" y="0"/>
                  </a:moveTo>
                  <a:lnTo>
                    <a:pt x="736092" y="121158"/>
                  </a:lnTo>
                  <a:lnTo>
                    <a:pt x="0" y="121158"/>
                  </a:lnTo>
                  <a:lnTo>
                    <a:pt x="0" y="363474"/>
                  </a:lnTo>
                  <a:lnTo>
                    <a:pt x="736092" y="363474"/>
                  </a:lnTo>
                  <a:lnTo>
                    <a:pt x="736092" y="484632"/>
                  </a:lnTo>
                  <a:lnTo>
                    <a:pt x="978408" y="242316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0861" y="3134105"/>
              <a:ext cx="6095999" cy="5905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80441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Launch </a:t>
            </a:r>
            <a:r>
              <a:rPr spc="-15" dirty="0"/>
              <a:t>Site </a:t>
            </a:r>
            <a:r>
              <a:rPr spc="-10" dirty="0"/>
              <a:t>Names </a:t>
            </a:r>
            <a:r>
              <a:rPr spc="-5" dirty="0"/>
              <a:t>Begin with</a:t>
            </a:r>
            <a:r>
              <a:rPr spc="80" dirty="0"/>
              <a:t> </a:t>
            </a:r>
            <a:r>
              <a:rPr spc="-5" dirty="0"/>
              <a:t>'CCA'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793112"/>
            <a:ext cx="755395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Find </a:t>
            </a:r>
            <a:r>
              <a:rPr sz="2800" dirty="0">
                <a:latin typeface="Calibri"/>
                <a:cs typeface="Calibri"/>
              </a:rPr>
              <a:t>5 </a:t>
            </a:r>
            <a:r>
              <a:rPr sz="2800" spc="-20" dirty="0">
                <a:latin typeface="Calibri"/>
                <a:cs typeface="Calibri"/>
              </a:rPr>
              <a:t>records </a:t>
            </a:r>
            <a:r>
              <a:rPr sz="2800" spc="-10" dirty="0">
                <a:latin typeface="Calibri"/>
                <a:cs typeface="Calibri"/>
              </a:rPr>
              <a:t>where </a:t>
            </a:r>
            <a:r>
              <a:rPr sz="2800" spc="-5" dirty="0">
                <a:latin typeface="Calibri"/>
                <a:cs typeface="Calibri"/>
              </a:rPr>
              <a:t>launch </a:t>
            </a:r>
            <a:r>
              <a:rPr sz="2800" spc="-10" dirty="0">
                <a:latin typeface="Calibri"/>
                <a:cs typeface="Calibri"/>
              </a:rPr>
              <a:t>sites </a:t>
            </a:r>
            <a:r>
              <a:rPr sz="2800" spc="-5" dirty="0">
                <a:latin typeface="Calibri"/>
                <a:cs typeface="Calibri"/>
              </a:rPr>
              <a:t>begin with</a:t>
            </a:r>
            <a:r>
              <a:rPr sz="2800" spc="95" dirty="0">
                <a:latin typeface="Calibri"/>
                <a:cs typeface="Calibri"/>
              </a:rPr>
              <a:t> </a:t>
            </a:r>
            <a:r>
              <a:rPr sz="2800" spc="-65" dirty="0">
                <a:latin typeface="Calibri"/>
                <a:cs typeface="Calibri"/>
              </a:rPr>
              <a:t>‘CCA’.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5370703"/>
            <a:ext cx="10108565" cy="8369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60AEEE"/>
                </a:solidFill>
                <a:latin typeface="Consolas"/>
                <a:cs typeface="Consolas"/>
              </a:rPr>
              <a:t>LIMIT</a:t>
            </a:r>
            <a:r>
              <a:rPr sz="2800" spc="-1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AEEE"/>
                </a:solidFill>
                <a:latin typeface="Consolas"/>
                <a:cs typeface="Consolas"/>
              </a:rPr>
              <a:t>5</a:t>
            </a:r>
            <a:r>
              <a:rPr sz="2800" spc="-90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800" spc="-25" dirty="0">
                <a:latin typeface="Calibri"/>
                <a:cs typeface="Calibri"/>
              </a:rPr>
              <a:t>fetches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only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5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records,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60AEEE"/>
                </a:solidFill>
                <a:latin typeface="Consolas"/>
                <a:cs typeface="Consolas"/>
              </a:rPr>
              <a:t>LIKE</a:t>
            </a:r>
            <a:r>
              <a:rPr sz="2800" spc="-92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800" spc="-30" dirty="0">
                <a:latin typeface="Calibri"/>
                <a:cs typeface="Calibri"/>
              </a:rPr>
              <a:t>keyword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  the wild </a:t>
            </a:r>
            <a:r>
              <a:rPr sz="2800" spc="-20" dirty="0">
                <a:latin typeface="Calibri"/>
                <a:cs typeface="Calibri"/>
              </a:rPr>
              <a:t>card </a:t>
            </a:r>
            <a:r>
              <a:rPr sz="2800" dirty="0">
                <a:solidFill>
                  <a:srgbClr val="789764"/>
                </a:solidFill>
                <a:latin typeface="Consolas"/>
                <a:cs typeface="Consolas"/>
              </a:rPr>
              <a:t>‘CCA%’</a:t>
            </a:r>
            <a:r>
              <a:rPr sz="2800" spc="-815" dirty="0">
                <a:solidFill>
                  <a:srgbClr val="789764"/>
                </a:solidFill>
                <a:latin typeface="Consolas"/>
                <a:cs typeface="Consolas"/>
              </a:rPr>
              <a:t>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5" dirty="0">
                <a:latin typeface="Calibri"/>
                <a:cs typeface="Calibri"/>
              </a:rPr>
              <a:t>retrieve </a:t>
            </a:r>
            <a:r>
              <a:rPr sz="2800" spc="-10" dirty="0">
                <a:latin typeface="Calibri"/>
                <a:cs typeface="Calibri"/>
              </a:rPr>
              <a:t>string </a:t>
            </a:r>
            <a:r>
              <a:rPr sz="2800" spc="-15" dirty="0">
                <a:latin typeface="Calibri"/>
                <a:cs typeface="Calibri"/>
              </a:rPr>
              <a:t>values </a:t>
            </a:r>
            <a:r>
              <a:rPr sz="2800" spc="-5" dirty="0">
                <a:latin typeface="Calibri"/>
                <a:cs typeface="Calibri"/>
              </a:rPr>
              <a:t>beginning with </a:t>
            </a:r>
            <a:r>
              <a:rPr sz="2800" spc="-65" dirty="0">
                <a:latin typeface="Calibri"/>
                <a:cs typeface="Calibri"/>
              </a:rPr>
              <a:t>‘CCA’.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33450" y="2247519"/>
            <a:ext cx="10664190" cy="2363470"/>
            <a:chOff x="933450" y="2247519"/>
            <a:chExt cx="10664190" cy="2363470"/>
          </a:xfrm>
        </p:grpSpPr>
        <p:sp>
          <p:nvSpPr>
            <p:cNvPr id="7" name="object 7"/>
            <p:cNvSpPr/>
            <p:nvPr/>
          </p:nvSpPr>
          <p:spPr>
            <a:xfrm>
              <a:off x="9909809" y="2276094"/>
              <a:ext cx="1658874" cy="23058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895520" y="2261806"/>
              <a:ext cx="1687830" cy="2334895"/>
            </a:xfrm>
            <a:custGeom>
              <a:avLst/>
              <a:gdLst/>
              <a:ahLst/>
              <a:cxnLst/>
              <a:rect l="l" t="t" r="r" b="b"/>
              <a:pathLst>
                <a:path w="1687829" h="2334895">
                  <a:moveTo>
                    <a:pt x="156133" y="0"/>
                  </a:moveTo>
                  <a:lnTo>
                    <a:pt x="1531315" y="0"/>
                  </a:lnTo>
                  <a:lnTo>
                    <a:pt x="1562201" y="3111"/>
                  </a:lnTo>
                  <a:lnTo>
                    <a:pt x="1618335" y="26733"/>
                  </a:lnTo>
                  <a:lnTo>
                    <a:pt x="1660715" y="69113"/>
                  </a:lnTo>
                  <a:lnTo>
                    <a:pt x="1684337" y="125260"/>
                  </a:lnTo>
                  <a:lnTo>
                    <a:pt x="1687448" y="156133"/>
                  </a:lnTo>
                  <a:lnTo>
                    <a:pt x="1687448" y="2178253"/>
                  </a:lnTo>
                  <a:lnTo>
                    <a:pt x="1675193" y="2238603"/>
                  </a:lnTo>
                  <a:lnTo>
                    <a:pt x="1641551" y="2288489"/>
                  </a:lnTo>
                  <a:lnTo>
                    <a:pt x="1591678" y="2322118"/>
                  </a:lnTo>
                  <a:lnTo>
                    <a:pt x="1531315" y="2334387"/>
                  </a:lnTo>
                  <a:lnTo>
                    <a:pt x="156133" y="2334387"/>
                  </a:lnTo>
                  <a:lnTo>
                    <a:pt x="95783" y="2322118"/>
                  </a:lnTo>
                  <a:lnTo>
                    <a:pt x="45897" y="2288489"/>
                  </a:lnTo>
                  <a:lnTo>
                    <a:pt x="12268" y="2238603"/>
                  </a:lnTo>
                  <a:lnTo>
                    <a:pt x="0" y="2178253"/>
                  </a:lnTo>
                  <a:lnTo>
                    <a:pt x="0" y="156133"/>
                  </a:lnTo>
                  <a:lnTo>
                    <a:pt x="12268" y="95783"/>
                  </a:lnTo>
                  <a:lnTo>
                    <a:pt x="45897" y="45897"/>
                  </a:lnTo>
                  <a:lnTo>
                    <a:pt x="95783" y="12268"/>
                  </a:lnTo>
                  <a:lnTo>
                    <a:pt x="156133" y="0"/>
                  </a:lnTo>
                  <a:close/>
                </a:path>
              </a:pathLst>
            </a:custGeom>
            <a:ln w="285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12480" y="3186683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4" h="485139">
                  <a:moveTo>
                    <a:pt x="736092" y="0"/>
                  </a:moveTo>
                  <a:lnTo>
                    <a:pt x="736092" y="121158"/>
                  </a:lnTo>
                  <a:lnTo>
                    <a:pt x="0" y="121158"/>
                  </a:lnTo>
                  <a:lnTo>
                    <a:pt x="0" y="363474"/>
                  </a:lnTo>
                  <a:lnTo>
                    <a:pt x="736092" y="363474"/>
                  </a:lnTo>
                  <a:lnTo>
                    <a:pt x="736092" y="484632"/>
                  </a:lnTo>
                  <a:lnTo>
                    <a:pt x="978408" y="242316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3450" y="2667000"/>
              <a:ext cx="5162537" cy="1523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426212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Total </a:t>
            </a:r>
            <a:r>
              <a:rPr spc="-30" dirty="0"/>
              <a:t>Payload</a:t>
            </a:r>
            <a:r>
              <a:rPr spc="100" dirty="0"/>
              <a:t> </a:t>
            </a:r>
            <a:r>
              <a:rPr spc="-5" dirty="0"/>
              <a:t>Mass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793112"/>
            <a:ext cx="87033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Calculate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total </a:t>
            </a:r>
            <a:r>
              <a:rPr sz="2800" spc="-10" dirty="0">
                <a:latin typeface="Calibri"/>
                <a:cs typeface="Calibri"/>
              </a:rPr>
              <a:t>payload </a:t>
            </a:r>
            <a:r>
              <a:rPr sz="2800" spc="-5" dirty="0">
                <a:latin typeface="Calibri"/>
                <a:cs typeface="Calibri"/>
              </a:rPr>
              <a:t>carried </a:t>
            </a:r>
            <a:r>
              <a:rPr sz="2800" spc="-10" dirty="0">
                <a:latin typeface="Calibri"/>
                <a:cs typeface="Calibri"/>
              </a:rPr>
              <a:t>by </a:t>
            </a:r>
            <a:r>
              <a:rPr sz="2800" spc="-20" dirty="0">
                <a:latin typeface="Calibri"/>
                <a:cs typeface="Calibri"/>
              </a:rPr>
              <a:t>boosters </a:t>
            </a:r>
            <a:r>
              <a:rPr sz="2800" spc="-15" dirty="0">
                <a:latin typeface="Calibri"/>
                <a:cs typeface="Calibri"/>
              </a:rPr>
              <a:t>from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NASA.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5370703"/>
            <a:ext cx="10331450" cy="12204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 algn="just">
              <a:lnSpc>
                <a:spcPts val="302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60AEEE"/>
                </a:solidFill>
                <a:latin typeface="Consolas"/>
                <a:cs typeface="Consolas"/>
              </a:rPr>
              <a:t>SUM</a:t>
            </a:r>
            <a:r>
              <a:rPr sz="2800" spc="-91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800" spc="-30" dirty="0">
                <a:latin typeface="Calibri"/>
                <a:cs typeface="Calibri"/>
              </a:rPr>
              <a:t>keyword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calculate</a:t>
            </a:r>
            <a:r>
              <a:rPr sz="2800" spc="-5" dirty="0">
                <a:latin typeface="Calibri"/>
                <a:cs typeface="Calibri"/>
              </a:rPr>
              <a:t> 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total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D59D68"/>
                </a:solidFill>
                <a:latin typeface="Consolas"/>
                <a:cs typeface="Consolas"/>
              </a:rPr>
              <a:t>LAUNCH</a:t>
            </a:r>
            <a:r>
              <a:rPr sz="2800" spc="-925" dirty="0">
                <a:solidFill>
                  <a:srgbClr val="D59D68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column,  </a:t>
            </a:r>
            <a:r>
              <a:rPr sz="2800" spc="-5" dirty="0">
                <a:latin typeface="Calibri"/>
                <a:cs typeface="Calibri"/>
              </a:rPr>
              <a:t>and the </a:t>
            </a:r>
            <a:r>
              <a:rPr sz="2800" dirty="0">
                <a:solidFill>
                  <a:srgbClr val="60AEEE"/>
                </a:solidFill>
                <a:latin typeface="Consolas"/>
                <a:cs typeface="Consolas"/>
              </a:rPr>
              <a:t>SUM</a:t>
            </a:r>
            <a:r>
              <a:rPr sz="2800" spc="-75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800" spc="-30" dirty="0">
                <a:latin typeface="Calibri"/>
                <a:cs typeface="Calibri"/>
              </a:rPr>
              <a:t>keyword </a:t>
            </a:r>
            <a:r>
              <a:rPr sz="2800" spc="-5" dirty="0">
                <a:latin typeface="Calibri"/>
                <a:cs typeface="Calibri"/>
              </a:rPr>
              <a:t>(and the </a:t>
            </a:r>
            <a:r>
              <a:rPr sz="2800" spc="-10" dirty="0">
                <a:latin typeface="Calibri"/>
                <a:cs typeface="Calibri"/>
              </a:rPr>
              <a:t>associated condition) </a:t>
            </a:r>
            <a:r>
              <a:rPr sz="2800" spc="-15" dirty="0">
                <a:latin typeface="Calibri"/>
                <a:cs typeface="Calibri"/>
              </a:rPr>
              <a:t>filters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results 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only </a:t>
            </a:r>
            <a:r>
              <a:rPr sz="2800" spc="-20" dirty="0">
                <a:latin typeface="Calibri"/>
                <a:cs typeface="Calibri"/>
              </a:rPr>
              <a:t>boosters </a:t>
            </a:r>
            <a:r>
              <a:rPr sz="2800" spc="-15" dirty="0">
                <a:latin typeface="Calibri"/>
                <a:cs typeface="Calibri"/>
              </a:rPr>
              <a:t>from </a:t>
            </a:r>
            <a:r>
              <a:rPr sz="2800" spc="-10" dirty="0">
                <a:latin typeface="Calibri"/>
                <a:cs typeface="Calibri"/>
              </a:rPr>
              <a:t>NASA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(CRS).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28472" y="2785872"/>
            <a:ext cx="11087735" cy="1286510"/>
            <a:chOff x="728472" y="2785872"/>
            <a:chExt cx="11087735" cy="1286510"/>
          </a:xfrm>
        </p:grpSpPr>
        <p:sp>
          <p:nvSpPr>
            <p:cNvPr id="7" name="object 7"/>
            <p:cNvSpPr/>
            <p:nvPr/>
          </p:nvSpPr>
          <p:spPr>
            <a:xfrm>
              <a:off x="9646157" y="3004565"/>
              <a:ext cx="2141220" cy="8252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631868" y="2990278"/>
              <a:ext cx="2169795" cy="854075"/>
            </a:xfrm>
            <a:custGeom>
              <a:avLst/>
              <a:gdLst/>
              <a:ahLst/>
              <a:cxnLst/>
              <a:rect l="l" t="t" r="r" b="b"/>
              <a:pathLst>
                <a:path w="2169795" h="854075">
                  <a:moveTo>
                    <a:pt x="84493" y="0"/>
                  </a:moveTo>
                  <a:lnTo>
                    <a:pt x="2085301" y="0"/>
                  </a:lnTo>
                  <a:lnTo>
                    <a:pt x="2101748" y="1651"/>
                  </a:lnTo>
                  <a:lnTo>
                    <a:pt x="2144890" y="24904"/>
                  </a:lnTo>
                  <a:lnTo>
                    <a:pt x="2168144" y="68059"/>
                  </a:lnTo>
                  <a:lnTo>
                    <a:pt x="2169795" y="84493"/>
                  </a:lnTo>
                  <a:lnTo>
                    <a:pt x="2169795" y="769327"/>
                  </a:lnTo>
                  <a:lnTo>
                    <a:pt x="2155291" y="816292"/>
                  </a:lnTo>
                  <a:lnTo>
                    <a:pt x="2117775" y="847191"/>
                  </a:lnTo>
                  <a:lnTo>
                    <a:pt x="2085301" y="853821"/>
                  </a:lnTo>
                  <a:lnTo>
                    <a:pt x="84493" y="853821"/>
                  </a:lnTo>
                  <a:lnTo>
                    <a:pt x="37528" y="839317"/>
                  </a:lnTo>
                  <a:lnTo>
                    <a:pt x="6629" y="801801"/>
                  </a:lnTo>
                  <a:lnTo>
                    <a:pt x="0" y="769327"/>
                  </a:lnTo>
                  <a:lnTo>
                    <a:pt x="0" y="84493"/>
                  </a:lnTo>
                  <a:lnTo>
                    <a:pt x="14503" y="37528"/>
                  </a:lnTo>
                  <a:lnTo>
                    <a:pt x="52031" y="6629"/>
                  </a:lnTo>
                  <a:lnTo>
                    <a:pt x="84493" y="0"/>
                  </a:lnTo>
                  <a:close/>
                </a:path>
              </a:pathLst>
            </a:custGeom>
            <a:ln w="285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12479" y="3186684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4" h="485139">
                  <a:moveTo>
                    <a:pt x="736092" y="0"/>
                  </a:moveTo>
                  <a:lnTo>
                    <a:pt x="736092" y="121158"/>
                  </a:lnTo>
                  <a:lnTo>
                    <a:pt x="0" y="121158"/>
                  </a:lnTo>
                  <a:lnTo>
                    <a:pt x="0" y="363474"/>
                  </a:lnTo>
                  <a:lnTo>
                    <a:pt x="736092" y="363474"/>
                  </a:lnTo>
                  <a:lnTo>
                    <a:pt x="736092" y="484632"/>
                  </a:lnTo>
                  <a:lnTo>
                    <a:pt x="978408" y="242316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8472" y="2785872"/>
              <a:ext cx="6381749" cy="12862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7392034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Average </a:t>
            </a:r>
            <a:r>
              <a:rPr spc="-30" dirty="0"/>
              <a:t>Payload </a:t>
            </a:r>
            <a:r>
              <a:rPr spc="-5" dirty="0"/>
              <a:t>Mass </a:t>
            </a:r>
            <a:r>
              <a:rPr spc="-15" dirty="0"/>
              <a:t>by </a:t>
            </a:r>
            <a:r>
              <a:rPr spc="-5" dirty="0"/>
              <a:t>F9</a:t>
            </a:r>
            <a:r>
              <a:rPr spc="80" dirty="0"/>
              <a:t> </a:t>
            </a:r>
            <a:r>
              <a:rPr spc="-5" dirty="0"/>
              <a:t>v1.1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2814955"/>
            <a:ext cx="9637395" cy="8369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Calculate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5" dirty="0">
                <a:latin typeface="Calibri"/>
                <a:cs typeface="Calibri"/>
              </a:rPr>
              <a:t>average </a:t>
            </a:r>
            <a:r>
              <a:rPr sz="2800" spc="-15" dirty="0">
                <a:latin typeface="Calibri"/>
                <a:cs typeface="Calibri"/>
              </a:rPr>
              <a:t>payload </a:t>
            </a:r>
            <a:r>
              <a:rPr sz="2800" spc="-5" dirty="0">
                <a:latin typeface="Calibri"/>
                <a:cs typeface="Calibri"/>
              </a:rPr>
              <a:t>mass carried </a:t>
            </a:r>
            <a:r>
              <a:rPr sz="2800" spc="-10" dirty="0">
                <a:latin typeface="Calibri"/>
                <a:cs typeface="Calibri"/>
              </a:rPr>
              <a:t>by </a:t>
            </a:r>
            <a:r>
              <a:rPr sz="2800" spc="-15" dirty="0">
                <a:latin typeface="Calibri"/>
                <a:cs typeface="Calibri"/>
              </a:rPr>
              <a:t>booster version </a:t>
            </a:r>
            <a:r>
              <a:rPr sz="2800" dirty="0">
                <a:latin typeface="Calibri"/>
                <a:cs typeface="Calibri"/>
              </a:rPr>
              <a:t>F9  v1.1.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6266053"/>
            <a:ext cx="82924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60AEEE"/>
                </a:solidFill>
                <a:latin typeface="Consolas"/>
                <a:cs typeface="Consolas"/>
              </a:rPr>
              <a:t>AVG</a:t>
            </a:r>
            <a:r>
              <a:rPr sz="2800" spc="-80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800" spc="-30" dirty="0">
                <a:latin typeface="Calibri"/>
                <a:cs typeface="Calibri"/>
              </a:rPr>
              <a:t>keyword </a:t>
            </a:r>
            <a:r>
              <a:rPr sz="2800" spc="-5" dirty="0">
                <a:latin typeface="Calibri"/>
                <a:cs typeface="Calibri"/>
              </a:rPr>
              <a:t>is used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5" dirty="0">
                <a:latin typeface="Calibri"/>
                <a:cs typeface="Calibri"/>
              </a:rPr>
              <a:t>calculate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5" dirty="0">
                <a:latin typeface="Calibri"/>
                <a:cs typeface="Calibri"/>
              </a:rPr>
              <a:t>average </a:t>
            </a:r>
            <a:r>
              <a:rPr sz="2800" spc="-5" dirty="0">
                <a:latin typeface="Calibri"/>
                <a:cs typeface="Calibri"/>
              </a:rPr>
              <a:t>of the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53956" y="3053333"/>
            <a:ext cx="2217420" cy="774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39661" y="3039046"/>
            <a:ext cx="2245995" cy="803910"/>
          </a:xfrm>
          <a:custGeom>
            <a:avLst/>
            <a:gdLst/>
            <a:ahLst/>
            <a:cxnLst/>
            <a:rect l="l" t="t" r="r" b="b"/>
            <a:pathLst>
              <a:path w="2245995" h="803910">
                <a:moveTo>
                  <a:pt x="80175" y="0"/>
                </a:moveTo>
                <a:lnTo>
                  <a:pt x="2165832" y="0"/>
                </a:lnTo>
                <a:lnTo>
                  <a:pt x="2181402" y="1574"/>
                </a:lnTo>
                <a:lnTo>
                  <a:pt x="2222500" y="23507"/>
                </a:lnTo>
                <a:lnTo>
                  <a:pt x="2244432" y="64604"/>
                </a:lnTo>
                <a:lnTo>
                  <a:pt x="2245995" y="80175"/>
                </a:lnTo>
                <a:lnTo>
                  <a:pt x="2245995" y="723353"/>
                </a:lnTo>
                <a:lnTo>
                  <a:pt x="2222500" y="780021"/>
                </a:lnTo>
                <a:lnTo>
                  <a:pt x="2181402" y="801954"/>
                </a:lnTo>
                <a:lnTo>
                  <a:pt x="2165832" y="803529"/>
                </a:lnTo>
                <a:lnTo>
                  <a:pt x="80175" y="803529"/>
                </a:lnTo>
                <a:lnTo>
                  <a:pt x="23507" y="780021"/>
                </a:lnTo>
                <a:lnTo>
                  <a:pt x="1574" y="738924"/>
                </a:lnTo>
                <a:lnTo>
                  <a:pt x="0" y="723353"/>
                </a:lnTo>
                <a:lnTo>
                  <a:pt x="0" y="80175"/>
                </a:lnTo>
                <a:lnTo>
                  <a:pt x="23507" y="23507"/>
                </a:lnTo>
                <a:lnTo>
                  <a:pt x="64604" y="1574"/>
                </a:lnTo>
                <a:lnTo>
                  <a:pt x="80175" y="0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2480" y="3186683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4" h="485139">
                <a:moveTo>
                  <a:pt x="736092" y="0"/>
                </a:moveTo>
                <a:lnTo>
                  <a:pt x="736092" y="121158"/>
                </a:lnTo>
                <a:lnTo>
                  <a:pt x="0" y="121158"/>
                </a:lnTo>
                <a:lnTo>
                  <a:pt x="0" y="363474"/>
                </a:lnTo>
                <a:lnTo>
                  <a:pt x="736092" y="363474"/>
                </a:lnTo>
                <a:lnTo>
                  <a:pt x="736092" y="484632"/>
                </a:lnTo>
                <a:lnTo>
                  <a:pt x="978408" y="242316"/>
                </a:lnTo>
                <a:lnTo>
                  <a:pt x="736092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0559" y="2829305"/>
            <a:ext cx="6781799" cy="1200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98583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FIRST </a:t>
            </a:r>
            <a:r>
              <a:rPr spc="-10" dirty="0"/>
              <a:t>SUCCESSFUL GROUND </a:t>
            </a:r>
            <a:r>
              <a:rPr spc="-5" dirty="0"/>
              <a:t>LANDING</a:t>
            </a:r>
            <a:r>
              <a:rPr spc="45" dirty="0"/>
              <a:t> </a:t>
            </a:r>
            <a:r>
              <a:rPr spc="-105" dirty="0"/>
              <a:t>DATE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793112"/>
            <a:ext cx="102184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Find the </a:t>
            </a:r>
            <a:r>
              <a:rPr sz="2800" spc="-15" dirty="0">
                <a:latin typeface="Calibri"/>
                <a:cs typeface="Calibri"/>
              </a:rPr>
              <a:t>dates </a:t>
            </a:r>
            <a:r>
              <a:rPr sz="2800" spc="-5" dirty="0">
                <a:latin typeface="Calibri"/>
                <a:cs typeface="Calibri"/>
              </a:rPr>
              <a:t>of the </a:t>
            </a:r>
            <a:r>
              <a:rPr sz="2800" spc="-20" dirty="0">
                <a:latin typeface="Calibri"/>
                <a:cs typeface="Calibri"/>
              </a:rPr>
              <a:t>first </a:t>
            </a:r>
            <a:r>
              <a:rPr sz="2800" spc="-5" dirty="0">
                <a:latin typeface="Calibri"/>
                <a:cs typeface="Calibri"/>
              </a:rPr>
              <a:t>successful landing </a:t>
            </a:r>
            <a:r>
              <a:rPr sz="2800" spc="-15" dirty="0">
                <a:latin typeface="Calibri"/>
                <a:cs typeface="Calibri"/>
              </a:rPr>
              <a:t>outcome </a:t>
            </a: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spc="-10" dirty="0">
                <a:latin typeface="Calibri"/>
                <a:cs typeface="Calibri"/>
              </a:rPr>
              <a:t>ground</a:t>
            </a:r>
            <a:r>
              <a:rPr sz="2800" spc="1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pad.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5370703"/>
            <a:ext cx="10127615" cy="16046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0665" marR="5080" indent="-228600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60AEEE"/>
                </a:solidFill>
                <a:latin typeface="Consolas"/>
                <a:cs typeface="Consolas"/>
              </a:rPr>
              <a:t>MIN </a:t>
            </a:r>
            <a:r>
              <a:rPr sz="2800" spc="-30" dirty="0">
                <a:latin typeface="Calibri"/>
                <a:cs typeface="Calibri"/>
              </a:rPr>
              <a:t>keyword </a:t>
            </a:r>
            <a:r>
              <a:rPr sz="2800" spc="-5" dirty="0">
                <a:latin typeface="Calibri"/>
                <a:cs typeface="Calibri"/>
              </a:rPr>
              <a:t>is used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5" dirty="0">
                <a:latin typeface="Calibri"/>
                <a:cs typeface="Calibri"/>
              </a:rPr>
              <a:t>calculate </a:t>
            </a:r>
            <a:r>
              <a:rPr sz="2800" spc="-5" dirty="0">
                <a:latin typeface="Calibri"/>
                <a:cs typeface="Calibri"/>
              </a:rPr>
              <a:t>the minimum of the </a:t>
            </a:r>
            <a:r>
              <a:rPr sz="2800" dirty="0">
                <a:solidFill>
                  <a:srgbClr val="D59D68"/>
                </a:solidFill>
                <a:latin typeface="Consolas"/>
                <a:cs typeface="Consolas"/>
              </a:rPr>
              <a:t>DATE </a:t>
            </a:r>
            <a:r>
              <a:rPr sz="2800" dirty="0">
                <a:latin typeface="Consolas"/>
                <a:cs typeface="Consolas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column, </a:t>
            </a:r>
            <a:r>
              <a:rPr sz="2800" spc="-5" dirty="0">
                <a:latin typeface="Calibri"/>
                <a:cs typeface="Calibri"/>
              </a:rPr>
              <a:t>i.e. the </a:t>
            </a:r>
            <a:r>
              <a:rPr sz="2800" spc="-20" dirty="0">
                <a:latin typeface="Calibri"/>
                <a:cs typeface="Calibri"/>
              </a:rPr>
              <a:t>first </a:t>
            </a:r>
            <a:r>
              <a:rPr sz="2800" spc="-15" dirty="0">
                <a:latin typeface="Calibri"/>
                <a:cs typeface="Calibri"/>
              </a:rPr>
              <a:t>date, </a:t>
            </a:r>
            <a:r>
              <a:rPr sz="2800" spc="-5" dirty="0">
                <a:latin typeface="Calibri"/>
                <a:cs typeface="Calibri"/>
              </a:rPr>
              <a:t>and the </a:t>
            </a:r>
            <a:r>
              <a:rPr sz="2800" dirty="0">
                <a:solidFill>
                  <a:srgbClr val="60AEEE"/>
                </a:solidFill>
                <a:latin typeface="Consolas"/>
                <a:cs typeface="Consolas"/>
              </a:rPr>
              <a:t>WHERE </a:t>
            </a:r>
            <a:r>
              <a:rPr sz="2800" spc="-30" dirty="0">
                <a:latin typeface="Calibri"/>
                <a:cs typeface="Calibri"/>
              </a:rPr>
              <a:t>keyword </a:t>
            </a:r>
            <a:r>
              <a:rPr sz="2800" spc="-5" dirty="0">
                <a:latin typeface="Calibri"/>
                <a:cs typeface="Calibri"/>
              </a:rPr>
              <a:t>(and the  </a:t>
            </a:r>
            <a:r>
              <a:rPr sz="2800" spc="-10" dirty="0">
                <a:latin typeface="Calibri"/>
                <a:cs typeface="Calibri"/>
              </a:rPr>
              <a:t>associated condition) </a:t>
            </a:r>
            <a:r>
              <a:rPr sz="2800" spc="-15" dirty="0">
                <a:latin typeface="Calibri"/>
                <a:cs typeface="Calibri"/>
              </a:rPr>
              <a:t>filters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results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only the successful </a:t>
            </a:r>
            <a:r>
              <a:rPr sz="2800" spc="-10" dirty="0">
                <a:latin typeface="Calibri"/>
                <a:cs typeface="Calibri"/>
              </a:rPr>
              <a:t>ground  </a:t>
            </a:r>
            <a:r>
              <a:rPr sz="2800" spc="-5" dirty="0">
                <a:latin typeface="Calibri"/>
                <a:cs typeface="Calibri"/>
              </a:rPr>
              <a:t>pad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landings.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98397" y="2857500"/>
            <a:ext cx="11111865" cy="1143000"/>
            <a:chOff x="898397" y="2857500"/>
            <a:chExt cx="11111865" cy="1143000"/>
          </a:xfrm>
        </p:grpSpPr>
        <p:sp>
          <p:nvSpPr>
            <p:cNvPr id="7" name="object 7"/>
            <p:cNvSpPr/>
            <p:nvPr/>
          </p:nvSpPr>
          <p:spPr>
            <a:xfrm>
              <a:off x="9569195" y="3081521"/>
              <a:ext cx="2412492" cy="6941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54907" y="3067240"/>
              <a:ext cx="2441575" cy="723265"/>
            </a:xfrm>
            <a:custGeom>
              <a:avLst/>
              <a:gdLst/>
              <a:ahLst/>
              <a:cxnLst/>
              <a:rect l="l" t="t" r="r" b="b"/>
              <a:pathLst>
                <a:path w="2441575" h="723264">
                  <a:moveTo>
                    <a:pt x="73228" y="0"/>
                  </a:moveTo>
                  <a:lnTo>
                    <a:pt x="2367838" y="0"/>
                  </a:lnTo>
                  <a:lnTo>
                    <a:pt x="2382011" y="1422"/>
                  </a:lnTo>
                  <a:lnTo>
                    <a:pt x="2419603" y="21463"/>
                  </a:lnTo>
                  <a:lnTo>
                    <a:pt x="2439644" y="59055"/>
                  </a:lnTo>
                  <a:lnTo>
                    <a:pt x="2441066" y="73228"/>
                  </a:lnTo>
                  <a:lnTo>
                    <a:pt x="2441066" y="649528"/>
                  </a:lnTo>
                  <a:lnTo>
                    <a:pt x="2419603" y="701294"/>
                  </a:lnTo>
                  <a:lnTo>
                    <a:pt x="2382011" y="721334"/>
                  </a:lnTo>
                  <a:lnTo>
                    <a:pt x="2367838" y="722757"/>
                  </a:lnTo>
                  <a:lnTo>
                    <a:pt x="73228" y="722757"/>
                  </a:lnTo>
                  <a:lnTo>
                    <a:pt x="21462" y="701294"/>
                  </a:lnTo>
                  <a:lnTo>
                    <a:pt x="1435" y="663702"/>
                  </a:lnTo>
                  <a:lnTo>
                    <a:pt x="0" y="649528"/>
                  </a:lnTo>
                  <a:lnTo>
                    <a:pt x="0" y="73228"/>
                  </a:lnTo>
                  <a:lnTo>
                    <a:pt x="21462" y="21463"/>
                  </a:lnTo>
                  <a:lnTo>
                    <a:pt x="59054" y="1422"/>
                  </a:lnTo>
                  <a:lnTo>
                    <a:pt x="73228" y="0"/>
                  </a:lnTo>
                  <a:close/>
                </a:path>
              </a:pathLst>
            </a:custGeom>
            <a:ln w="285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12479" y="3186684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4" h="485139">
                  <a:moveTo>
                    <a:pt x="736092" y="0"/>
                  </a:moveTo>
                  <a:lnTo>
                    <a:pt x="736092" y="121158"/>
                  </a:lnTo>
                  <a:lnTo>
                    <a:pt x="0" y="121158"/>
                  </a:lnTo>
                  <a:lnTo>
                    <a:pt x="0" y="363474"/>
                  </a:lnTo>
                  <a:lnTo>
                    <a:pt x="736092" y="363474"/>
                  </a:lnTo>
                  <a:lnTo>
                    <a:pt x="736092" y="484632"/>
                  </a:lnTo>
                  <a:lnTo>
                    <a:pt x="978408" y="242316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98397" y="2857500"/>
              <a:ext cx="5990831" cy="1142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229625" y="6079580"/>
            <a:ext cx="1485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55" dirty="0">
                <a:solidFill>
                  <a:srgbClr val="1C7CDB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792" y="1393423"/>
            <a:ext cx="2990215" cy="591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0" marR="5080" indent="-184785">
              <a:lnSpc>
                <a:spcPct val="115999"/>
              </a:lnSpc>
              <a:spcBef>
                <a:spcPts val="100"/>
              </a:spcBef>
              <a:buClr>
                <a:srgbClr val="EC7C30"/>
              </a:buClr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dirty="0"/>
              <a:t>	</a:t>
            </a:r>
            <a:r>
              <a:rPr sz="1600" spc="10" dirty="0">
                <a:solidFill>
                  <a:srgbClr val="EC7C30"/>
                </a:solidFill>
                <a:latin typeface="Calibri"/>
                <a:cs typeface="Calibri"/>
              </a:rPr>
              <a:t>Summary </a:t>
            </a:r>
            <a:r>
              <a:rPr sz="1600" spc="-5" dirty="0">
                <a:solidFill>
                  <a:srgbClr val="EC7C30"/>
                </a:solidFill>
                <a:latin typeface="Calibri"/>
                <a:cs typeface="Calibri"/>
              </a:rPr>
              <a:t>of </a:t>
            </a:r>
            <a:r>
              <a:rPr sz="1600" spc="15" dirty="0">
                <a:solidFill>
                  <a:srgbClr val="EC7C30"/>
                </a:solidFill>
                <a:latin typeface="Calibri"/>
                <a:cs typeface="Calibri"/>
              </a:rPr>
              <a:t>Methodologies: </a:t>
            </a:r>
            <a:r>
              <a:rPr sz="1600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25" dirty="0">
                <a:solidFill>
                  <a:srgbClr val="006FC0"/>
                </a:solidFill>
                <a:latin typeface="Calibri"/>
                <a:cs typeface="Calibri"/>
              </a:rPr>
              <a:t>This </a:t>
            </a:r>
            <a:r>
              <a:rPr sz="1600" spc="10" dirty="0">
                <a:solidFill>
                  <a:srgbClr val="006FC0"/>
                </a:solidFill>
                <a:latin typeface="Calibri"/>
                <a:cs typeface="Calibri"/>
              </a:rPr>
              <a:t>project follows these</a:t>
            </a:r>
            <a:r>
              <a:rPr sz="1600" spc="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20" dirty="0">
                <a:solidFill>
                  <a:srgbClr val="006FC0"/>
                </a:solidFill>
                <a:latin typeface="Calibri"/>
                <a:cs typeface="Calibri"/>
              </a:rPr>
              <a:t>steps: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0533" y="1958415"/>
            <a:ext cx="3394710" cy="14414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spc="30" dirty="0">
                <a:latin typeface="Calibri"/>
                <a:cs typeface="Calibri"/>
              </a:rPr>
              <a:t>Data</a:t>
            </a:r>
            <a:r>
              <a:rPr sz="1600" spc="114" dirty="0">
                <a:latin typeface="Calibri"/>
                <a:cs typeface="Calibri"/>
              </a:rPr>
              <a:t> </a:t>
            </a:r>
            <a:r>
              <a:rPr sz="1600" spc="20" dirty="0">
                <a:latin typeface="Calibri"/>
                <a:cs typeface="Calibri"/>
              </a:rPr>
              <a:t>Collection</a:t>
            </a:r>
            <a:endParaRPr sz="1600" dirty="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1600" spc="30" dirty="0">
                <a:latin typeface="Calibri"/>
                <a:cs typeface="Calibri"/>
              </a:rPr>
              <a:t>Data</a:t>
            </a:r>
            <a:r>
              <a:rPr sz="1600" spc="114" dirty="0">
                <a:latin typeface="Calibri"/>
                <a:cs typeface="Calibri"/>
              </a:rPr>
              <a:t> </a:t>
            </a:r>
            <a:r>
              <a:rPr sz="1600" spc="25" dirty="0">
                <a:latin typeface="Calibri"/>
                <a:cs typeface="Calibri"/>
              </a:rPr>
              <a:t>Wrangling</a:t>
            </a:r>
            <a:endParaRPr sz="1600" dirty="0">
              <a:latin typeface="Calibri"/>
              <a:cs typeface="Calibri"/>
            </a:endParaRPr>
          </a:p>
          <a:p>
            <a:pPr marL="469265" indent="-457200">
              <a:lnSpc>
                <a:spcPct val="100000"/>
              </a:lnSpc>
              <a:spcBef>
                <a:spcPts val="309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600" spc="20" dirty="0">
                <a:latin typeface="Calibri"/>
                <a:cs typeface="Calibri"/>
              </a:rPr>
              <a:t>Exploratory </a:t>
            </a:r>
            <a:r>
              <a:rPr sz="1600" spc="30" dirty="0">
                <a:latin typeface="Calibri"/>
                <a:cs typeface="Calibri"/>
              </a:rPr>
              <a:t>Data</a:t>
            </a:r>
            <a:r>
              <a:rPr sz="1600" spc="210" dirty="0">
                <a:latin typeface="Calibri"/>
                <a:cs typeface="Calibri"/>
              </a:rPr>
              <a:t> </a:t>
            </a:r>
            <a:r>
              <a:rPr sz="1600" spc="35" dirty="0">
                <a:latin typeface="Calibri"/>
                <a:cs typeface="Calibri"/>
              </a:rPr>
              <a:t>Analysis</a:t>
            </a:r>
            <a:endParaRPr sz="1600" dirty="0">
              <a:latin typeface="Calibri"/>
              <a:cs typeface="Calibri"/>
            </a:endParaRPr>
          </a:p>
          <a:p>
            <a:pPr marL="469265" indent="-45720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600" dirty="0">
                <a:latin typeface="Calibri"/>
                <a:cs typeface="Calibri"/>
              </a:rPr>
              <a:t>Interactive </a:t>
            </a:r>
            <a:r>
              <a:rPr sz="1600" spc="30" dirty="0">
                <a:latin typeface="Calibri"/>
                <a:cs typeface="Calibri"/>
              </a:rPr>
              <a:t>Visual</a:t>
            </a:r>
            <a:r>
              <a:rPr sz="1600" spc="229" dirty="0">
                <a:latin typeface="Calibri"/>
                <a:cs typeface="Calibri"/>
              </a:rPr>
              <a:t> </a:t>
            </a:r>
            <a:r>
              <a:rPr sz="1600" spc="20" dirty="0">
                <a:latin typeface="Calibri"/>
                <a:cs typeface="Calibri"/>
              </a:rPr>
              <a:t>Analytics</a:t>
            </a:r>
            <a:endParaRPr sz="1600" dirty="0">
              <a:latin typeface="Calibri"/>
              <a:cs typeface="Calibri"/>
            </a:endParaRPr>
          </a:p>
          <a:p>
            <a:pPr marL="469265" indent="-4572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600" spc="15" dirty="0">
                <a:latin typeface="Calibri"/>
                <a:cs typeface="Calibri"/>
              </a:rPr>
              <a:t>Predictive </a:t>
            </a:r>
            <a:r>
              <a:rPr sz="1600" spc="35" dirty="0">
                <a:latin typeface="Calibri"/>
                <a:cs typeface="Calibri"/>
              </a:rPr>
              <a:t>Analysis</a:t>
            </a:r>
            <a:r>
              <a:rPr sz="1600" spc="240" dirty="0">
                <a:latin typeface="Calibri"/>
                <a:cs typeface="Calibri"/>
              </a:rPr>
              <a:t> </a:t>
            </a:r>
            <a:r>
              <a:rPr sz="1600" spc="10" dirty="0">
                <a:latin typeface="Calibri"/>
                <a:cs typeface="Calibri"/>
              </a:rPr>
              <a:t>(Classification)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8588" y="3720937"/>
            <a:ext cx="3298825" cy="81089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600" spc="10" dirty="0">
                <a:solidFill>
                  <a:srgbClr val="EC7C30"/>
                </a:solidFill>
                <a:latin typeface="Calibri"/>
                <a:cs typeface="Calibri"/>
              </a:rPr>
              <a:t>Summary </a:t>
            </a:r>
            <a:r>
              <a:rPr sz="1600" spc="-5" dirty="0">
                <a:solidFill>
                  <a:srgbClr val="EC7C30"/>
                </a:solidFill>
                <a:latin typeface="Calibri"/>
                <a:cs typeface="Calibri"/>
              </a:rPr>
              <a:t>of</a:t>
            </a:r>
            <a:r>
              <a:rPr sz="1600" spc="2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600" spc="15" dirty="0">
                <a:solidFill>
                  <a:srgbClr val="EC7C30"/>
                </a:solidFill>
                <a:latin typeface="Calibri"/>
                <a:cs typeface="Calibri"/>
              </a:rPr>
              <a:t>Results:</a:t>
            </a:r>
            <a:endParaRPr sz="1600">
              <a:latin typeface="Calibri"/>
              <a:cs typeface="Calibri"/>
            </a:endParaRPr>
          </a:p>
          <a:p>
            <a:pPr marL="196850" marR="5080">
              <a:lnSpc>
                <a:spcPts val="1730"/>
              </a:lnSpc>
              <a:spcBef>
                <a:spcPts val="525"/>
              </a:spcBef>
            </a:pPr>
            <a:r>
              <a:rPr sz="1600" spc="25" dirty="0">
                <a:solidFill>
                  <a:srgbClr val="006FC0"/>
                </a:solidFill>
                <a:latin typeface="Calibri"/>
                <a:cs typeface="Calibri"/>
              </a:rPr>
              <a:t>This </a:t>
            </a:r>
            <a:r>
              <a:rPr sz="1600" spc="10" dirty="0">
                <a:solidFill>
                  <a:srgbClr val="006FC0"/>
                </a:solidFill>
                <a:latin typeface="Calibri"/>
                <a:cs typeface="Calibri"/>
              </a:rPr>
              <a:t>project </a:t>
            </a:r>
            <a:r>
              <a:rPr sz="1600" spc="30" dirty="0">
                <a:solidFill>
                  <a:srgbClr val="006FC0"/>
                </a:solidFill>
                <a:latin typeface="Calibri"/>
                <a:cs typeface="Calibri"/>
              </a:rPr>
              <a:t>produced </a:t>
            </a:r>
            <a:r>
              <a:rPr sz="1600" spc="-5" dirty="0">
                <a:solidFill>
                  <a:srgbClr val="006FC0"/>
                </a:solidFill>
                <a:latin typeface="Calibri"/>
                <a:cs typeface="Calibri"/>
              </a:rPr>
              <a:t>the </a:t>
            </a:r>
            <a:r>
              <a:rPr sz="1600" spc="20" dirty="0">
                <a:solidFill>
                  <a:srgbClr val="006FC0"/>
                </a:solidFill>
                <a:latin typeface="Calibri"/>
                <a:cs typeface="Calibri"/>
              </a:rPr>
              <a:t>following  outputs </a:t>
            </a:r>
            <a:r>
              <a:rPr sz="1600" spc="30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sz="1600" spc="20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20" dirty="0">
                <a:solidFill>
                  <a:srgbClr val="006FC0"/>
                </a:solidFill>
                <a:latin typeface="Calibri"/>
                <a:cs typeface="Calibri"/>
              </a:rPr>
              <a:t>visualizations: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0736" y="4544723"/>
            <a:ext cx="3460115" cy="155765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469265" marR="215265" indent="-457200">
              <a:lnSpc>
                <a:spcPts val="1730"/>
              </a:lnSpc>
              <a:spcBef>
                <a:spcPts val="31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600" spc="20" dirty="0">
                <a:latin typeface="Calibri"/>
                <a:cs typeface="Calibri"/>
              </a:rPr>
              <a:t>Exploratory </a:t>
            </a:r>
            <a:r>
              <a:rPr sz="1600" spc="30" dirty="0">
                <a:latin typeface="Calibri"/>
                <a:cs typeface="Calibri"/>
              </a:rPr>
              <a:t>Data </a:t>
            </a:r>
            <a:r>
              <a:rPr sz="1600" spc="35" dirty="0">
                <a:latin typeface="Calibri"/>
                <a:cs typeface="Calibri"/>
              </a:rPr>
              <a:t>Analysis </a:t>
            </a:r>
            <a:r>
              <a:rPr sz="1600" spc="30" dirty="0">
                <a:latin typeface="Calibri"/>
                <a:cs typeface="Calibri"/>
              </a:rPr>
              <a:t>(EDA)  </a:t>
            </a:r>
            <a:r>
              <a:rPr sz="1600" spc="20" dirty="0">
                <a:latin typeface="Calibri"/>
                <a:cs typeface="Calibri"/>
              </a:rPr>
              <a:t>results</a:t>
            </a:r>
            <a:endParaRPr sz="1600" dirty="0">
              <a:latin typeface="Calibri"/>
              <a:cs typeface="Calibri"/>
            </a:endParaRPr>
          </a:p>
          <a:p>
            <a:pPr marL="469265" indent="-457200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600" spc="20" dirty="0">
                <a:latin typeface="Calibri"/>
                <a:cs typeface="Calibri"/>
              </a:rPr>
              <a:t>Geospatial</a:t>
            </a:r>
            <a:r>
              <a:rPr sz="1600" spc="120" dirty="0">
                <a:latin typeface="Calibri"/>
                <a:cs typeface="Calibri"/>
              </a:rPr>
              <a:t> </a:t>
            </a:r>
            <a:r>
              <a:rPr sz="1600" spc="15" dirty="0">
                <a:latin typeface="Calibri"/>
                <a:cs typeface="Calibri"/>
              </a:rPr>
              <a:t>analytics</a:t>
            </a:r>
            <a:endParaRPr sz="1600" dirty="0">
              <a:latin typeface="Calibri"/>
              <a:cs typeface="Calibri"/>
            </a:endParaRPr>
          </a:p>
          <a:p>
            <a:pPr marL="469265" indent="-457200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600" dirty="0">
                <a:latin typeface="Calibri"/>
                <a:cs typeface="Calibri"/>
              </a:rPr>
              <a:t>Interactive</a:t>
            </a:r>
            <a:r>
              <a:rPr sz="1600" spc="100" dirty="0">
                <a:latin typeface="Calibri"/>
                <a:cs typeface="Calibri"/>
              </a:rPr>
              <a:t> </a:t>
            </a:r>
            <a:r>
              <a:rPr sz="1600" spc="35" dirty="0">
                <a:latin typeface="Calibri"/>
                <a:cs typeface="Calibri"/>
              </a:rPr>
              <a:t>dashboard</a:t>
            </a:r>
            <a:endParaRPr sz="1600" dirty="0">
              <a:latin typeface="Calibri"/>
              <a:cs typeface="Calibri"/>
            </a:endParaRPr>
          </a:p>
          <a:p>
            <a:pPr marL="469265" marR="5080" indent="-457200">
              <a:lnSpc>
                <a:spcPts val="1730"/>
              </a:lnSpc>
              <a:spcBef>
                <a:spcPts val="5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600" spc="15" dirty="0">
                <a:latin typeface="Calibri"/>
                <a:cs typeface="Calibri"/>
              </a:rPr>
              <a:t>Predictive </a:t>
            </a:r>
            <a:r>
              <a:rPr sz="1600" spc="25" dirty="0">
                <a:latin typeface="Calibri"/>
                <a:cs typeface="Calibri"/>
              </a:rPr>
              <a:t>analysis </a:t>
            </a:r>
            <a:r>
              <a:rPr sz="1600" spc="-5" dirty="0">
                <a:latin typeface="Calibri"/>
                <a:cs typeface="Calibri"/>
              </a:rPr>
              <a:t>of </a:t>
            </a:r>
            <a:r>
              <a:rPr sz="1600" spc="20" dirty="0">
                <a:latin typeface="Calibri"/>
                <a:cs typeface="Calibri"/>
              </a:rPr>
              <a:t>classification  </a:t>
            </a:r>
            <a:r>
              <a:rPr sz="1600" spc="25" dirty="0">
                <a:latin typeface="Calibri"/>
                <a:cs typeface="Calibri"/>
              </a:rPr>
              <a:t>models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48751" y="417855"/>
            <a:ext cx="38792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b="0" spc="35" dirty="0">
                <a:solidFill>
                  <a:srgbClr val="0A48CA"/>
                </a:solidFill>
                <a:latin typeface="Calibri"/>
                <a:cs typeface="Calibri"/>
              </a:rPr>
              <a:t>Executive</a:t>
            </a:r>
            <a:r>
              <a:rPr sz="3700" b="0" spc="23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3700" b="0" spc="25" dirty="0">
                <a:solidFill>
                  <a:srgbClr val="0A48CA"/>
                </a:solidFill>
                <a:latin typeface="Calibri"/>
                <a:cs typeface="Calibri"/>
              </a:rPr>
              <a:t>Summary</a:t>
            </a:r>
            <a:endParaRPr sz="3700" dirty="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24550" y="1466850"/>
            <a:ext cx="5785485" cy="4883785"/>
            <a:chOff x="5924550" y="1466850"/>
            <a:chExt cx="5785485" cy="4883785"/>
          </a:xfrm>
        </p:grpSpPr>
        <p:sp>
          <p:nvSpPr>
            <p:cNvPr id="10" name="object 10"/>
            <p:cNvSpPr/>
            <p:nvPr/>
          </p:nvSpPr>
          <p:spPr>
            <a:xfrm>
              <a:off x="5984747" y="1579626"/>
              <a:ext cx="2436875" cy="16017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76182" y="1579626"/>
              <a:ext cx="2633471" cy="15963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84747" y="3630167"/>
              <a:ext cx="2432303" cy="27203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76182" y="3624833"/>
              <a:ext cx="2582417" cy="199415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24550" y="1466850"/>
              <a:ext cx="315595" cy="318770"/>
            </a:xfrm>
            <a:custGeom>
              <a:avLst/>
              <a:gdLst/>
              <a:ahLst/>
              <a:cxnLst/>
              <a:rect l="l" t="t" r="r" b="b"/>
              <a:pathLst>
                <a:path w="315595" h="318769">
                  <a:moveTo>
                    <a:pt x="157734" y="0"/>
                  </a:moveTo>
                  <a:lnTo>
                    <a:pt x="107879" y="8118"/>
                  </a:lnTo>
                  <a:lnTo>
                    <a:pt x="64580" y="30726"/>
                  </a:lnTo>
                  <a:lnTo>
                    <a:pt x="30434" y="65200"/>
                  </a:lnTo>
                  <a:lnTo>
                    <a:pt x="8041" y="108918"/>
                  </a:lnTo>
                  <a:lnTo>
                    <a:pt x="0" y="159258"/>
                  </a:lnTo>
                  <a:lnTo>
                    <a:pt x="8041" y="209597"/>
                  </a:lnTo>
                  <a:lnTo>
                    <a:pt x="30434" y="253315"/>
                  </a:lnTo>
                  <a:lnTo>
                    <a:pt x="64580" y="287789"/>
                  </a:lnTo>
                  <a:lnTo>
                    <a:pt x="107879" y="310397"/>
                  </a:lnTo>
                  <a:lnTo>
                    <a:pt x="157734" y="318516"/>
                  </a:lnTo>
                  <a:lnTo>
                    <a:pt x="207588" y="310397"/>
                  </a:lnTo>
                  <a:lnTo>
                    <a:pt x="250887" y="287789"/>
                  </a:lnTo>
                  <a:lnTo>
                    <a:pt x="285033" y="253315"/>
                  </a:lnTo>
                  <a:lnTo>
                    <a:pt x="307426" y="209597"/>
                  </a:lnTo>
                  <a:lnTo>
                    <a:pt x="315468" y="159258"/>
                  </a:lnTo>
                  <a:lnTo>
                    <a:pt x="307426" y="108918"/>
                  </a:lnTo>
                  <a:lnTo>
                    <a:pt x="285033" y="65200"/>
                  </a:lnTo>
                  <a:lnTo>
                    <a:pt x="250887" y="30726"/>
                  </a:lnTo>
                  <a:lnTo>
                    <a:pt x="207588" y="8118"/>
                  </a:lnTo>
                  <a:lnTo>
                    <a:pt x="1577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030997" y="1512067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993123" y="1536953"/>
            <a:ext cx="314960" cy="318770"/>
          </a:xfrm>
          <a:custGeom>
            <a:avLst/>
            <a:gdLst/>
            <a:ahLst/>
            <a:cxnLst/>
            <a:rect l="l" t="t" r="r" b="b"/>
            <a:pathLst>
              <a:path w="314959" h="318769">
                <a:moveTo>
                  <a:pt x="157353" y="0"/>
                </a:moveTo>
                <a:lnTo>
                  <a:pt x="107616" y="8118"/>
                </a:lnTo>
                <a:lnTo>
                  <a:pt x="64421" y="30726"/>
                </a:lnTo>
                <a:lnTo>
                  <a:pt x="30359" y="65200"/>
                </a:lnTo>
                <a:lnTo>
                  <a:pt x="8021" y="108918"/>
                </a:lnTo>
                <a:lnTo>
                  <a:pt x="0" y="159258"/>
                </a:lnTo>
                <a:lnTo>
                  <a:pt x="8021" y="209597"/>
                </a:lnTo>
                <a:lnTo>
                  <a:pt x="30359" y="253315"/>
                </a:lnTo>
                <a:lnTo>
                  <a:pt x="64421" y="287789"/>
                </a:lnTo>
                <a:lnTo>
                  <a:pt x="107616" y="310397"/>
                </a:lnTo>
                <a:lnTo>
                  <a:pt x="157353" y="318516"/>
                </a:lnTo>
                <a:lnTo>
                  <a:pt x="207089" y="310397"/>
                </a:lnTo>
                <a:lnTo>
                  <a:pt x="250284" y="287789"/>
                </a:lnTo>
                <a:lnTo>
                  <a:pt x="284346" y="253315"/>
                </a:lnTo>
                <a:lnTo>
                  <a:pt x="306684" y="209597"/>
                </a:lnTo>
                <a:lnTo>
                  <a:pt x="314706" y="159258"/>
                </a:lnTo>
                <a:lnTo>
                  <a:pt x="306684" y="108918"/>
                </a:lnTo>
                <a:lnTo>
                  <a:pt x="284346" y="65200"/>
                </a:lnTo>
                <a:lnTo>
                  <a:pt x="250284" y="30726"/>
                </a:lnTo>
                <a:lnTo>
                  <a:pt x="207089" y="8118"/>
                </a:lnTo>
                <a:lnTo>
                  <a:pt x="15735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098982" y="1582108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38265" y="3617976"/>
            <a:ext cx="315595" cy="318135"/>
          </a:xfrm>
          <a:custGeom>
            <a:avLst/>
            <a:gdLst/>
            <a:ahLst/>
            <a:cxnLst/>
            <a:rect l="l" t="t" r="r" b="b"/>
            <a:pathLst>
              <a:path w="315595" h="318135">
                <a:moveTo>
                  <a:pt x="157734" y="0"/>
                </a:moveTo>
                <a:lnTo>
                  <a:pt x="107879" y="8099"/>
                </a:lnTo>
                <a:lnTo>
                  <a:pt x="64580" y="30654"/>
                </a:lnTo>
                <a:lnTo>
                  <a:pt x="30434" y="65046"/>
                </a:lnTo>
                <a:lnTo>
                  <a:pt x="8041" y="108659"/>
                </a:lnTo>
                <a:lnTo>
                  <a:pt x="0" y="158876"/>
                </a:lnTo>
                <a:lnTo>
                  <a:pt x="8041" y="209094"/>
                </a:lnTo>
                <a:lnTo>
                  <a:pt x="30434" y="252707"/>
                </a:lnTo>
                <a:lnTo>
                  <a:pt x="64580" y="287099"/>
                </a:lnTo>
                <a:lnTo>
                  <a:pt x="107879" y="309654"/>
                </a:lnTo>
                <a:lnTo>
                  <a:pt x="157734" y="317753"/>
                </a:lnTo>
                <a:lnTo>
                  <a:pt x="207588" y="309654"/>
                </a:lnTo>
                <a:lnTo>
                  <a:pt x="250887" y="287099"/>
                </a:lnTo>
                <a:lnTo>
                  <a:pt x="285033" y="252707"/>
                </a:lnTo>
                <a:lnTo>
                  <a:pt x="307426" y="209094"/>
                </a:lnTo>
                <a:lnTo>
                  <a:pt x="315468" y="158876"/>
                </a:lnTo>
                <a:lnTo>
                  <a:pt x="307426" y="108659"/>
                </a:lnTo>
                <a:lnTo>
                  <a:pt x="285033" y="65046"/>
                </a:lnTo>
                <a:lnTo>
                  <a:pt x="250887" y="30654"/>
                </a:lnTo>
                <a:lnTo>
                  <a:pt x="207588" y="8099"/>
                </a:lnTo>
                <a:lnTo>
                  <a:pt x="1577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44596" y="366272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93123" y="3617976"/>
            <a:ext cx="314960" cy="318135"/>
          </a:xfrm>
          <a:custGeom>
            <a:avLst/>
            <a:gdLst/>
            <a:ahLst/>
            <a:cxnLst/>
            <a:rect l="l" t="t" r="r" b="b"/>
            <a:pathLst>
              <a:path w="314959" h="318135">
                <a:moveTo>
                  <a:pt x="157353" y="0"/>
                </a:moveTo>
                <a:lnTo>
                  <a:pt x="107616" y="8099"/>
                </a:lnTo>
                <a:lnTo>
                  <a:pt x="64421" y="30654"/>
                </a:lnTo>
                <a:lnTo>
                  <a:pt x="30359" y="65046"/>
                </a:lnTo>
                <a:lnTo>
                  <a:pt x="8021" y="108659"/>
                </a:lnTo>
                <a:lnTo>
                  <a:pt x="0" y="158876"/>
                </a:lnTo>
                <a:lnTo>
                  <a:pt x="8021" y="209094"/>
                </a:lnTo>
                <a:lnTo>
                  <a:pt x="30359" y="252707"/>
                </a:lnTo>
                <a:lnTo>
                  <a:pt x="64421" y="287099"/>
                </a:lnTo>
                <a:lnTo>
                  <a:pt x="107616" y="309654"/>
                </a:lnTo>
                <a:lnTo>
                  <a:pt x="157353" y="317753"/>
                </a:lnTo>
                <a:lnTo>
                  <a:pt x="207089" y="309654"/>
                </a:lnTo>
                <a:lnTo>
                  <a:pt x="250284" y="287099"/>
                </a:lnTo>
                <a:lnTo>
                  <a:pt x="284346" y="252707"/>
                </a:lnTo>
                <a:lnTo>
                  <a:pt x="306684" y="209094"/>
                </a:lnTo>
                <a:lnTo>
                  <a:pt x="314706" y="158876"/>
                </a:lnTo>
                <a:lnTo>
                  <a:pt x="306684" y="108659"/>
                </a:lnTo>
                <a:lnTo>
                  <a:pt x="284346" y="65046"/>
                </a:lnTo>
                <a:lnTo>
                  <a:pt x="250284" y="30654"/>
                </a:lnTo>
                <a:lnTo>
                  <a:pt x="207089" y="8099"/>
                </a:lnTo>
                <a:lnTo>
                  <a:pt x="15735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098982" y="366272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spc="-10" dirty="0"/>
              <a:t>Successful </a:t>
            </a:r>
            <a:r>
              <a:rPr spc="-20" dirty="0"/>
              <a:t>Drone </a:t>
            </a:r>
            <a:r>
              <a:rPr spc="-5" dirty="0"/>
              <a:t>Ship Landing with </a:t>
            </a:r>
            <a:r>
              <a:rPr spc="-30" dirty="0"/>
              <a:t>Payload  </a:t>
            </a:r>
            <a:r>
              <a:rPr spc="-15" dirty="0"/>
              <a:t>between </a:t>
            </a:r>
            <a:r>
              <a:rPr spc="-5" dirty="0"/>
              <a:t>4000 and</a:t>
            </a:r>
            <a:r>
              <a:rPr spc="30" dirty="0"/>
              <a:t> </a:t>
            </a:r>
            <a:r>
              <a:rPr spc="-5" dirty="0"/>
              <a:t>6000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793112"/>
            <a:ext cx="9995535" cy="8369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List </a:t>
            </a:r>
            <a:r>
              <a:rPr sz="2800" spc="-5" dirty="0">
                <a:latin typeface="Calibri"/>
                <a:cs typeface="Calibri"/>
              </a:rPr>
              <a:t>the names of </a:t>
            </a:r>
            <a:r>
              <a:rPr sz="2800" spc="-20" dirty="0">
                <a:latin typeface="Calibri"/>
                <a:cs typeface="Calibri"/>
              </a:rPr>
              <a:t>boosters </a:t>
            </a:r>
            <a:r>
              <a:rPr sz="2800" spc="-5" dirty="0">
                <a:latin typeface="Calibri"/>
                <a:cs typeface="Calibri"/>
              </a:rPr>
              <a:t>which </a:t>
            </a:r>
            <a:r>
              <a:rPr sz="2800" spc="-25" dirty="0">
                <a:latin typeface="Calibri"/>
                <a:cs typeface="Calibri"/>
              </a:rPr>
              <a:t>have </a:t>
            </a:r>
            <a:r>
              <a:rPr sz="2800" spc="-5" dirty="0">
                <a:latin typeface="Calibri"/>
                <a:cs typeface="Calibri"/>
              </a:rPr>
              <a:t>successfully landed on </a:t>
            </a:r>
            <a:r>
              <a:rPr sz="2800" spc="-15" dirty="0">
                <a:latin typeface="Calibri"/>
                <a:cs typeface="Calibri"/>
              </a:rPr>
              <a:t>drone  </a:t>
            </a:r>
            <a:r>
              <a:rPr sz="2800" spc="-5" dirty="0">
                <a:latin typeface="Calibri"/>
                <a:cs typeface="Calibri"/>
              </a:rPr>
              <a:t>ship and had </a:t>
            </a:r>
            <a:r>
              <a:rPr sz="2800" spc="-10" dirty="0">
                <a:latin typeface="Calibri"/>
                <a:cs typeface="Calibri"/>
              </a:rPr>
              <a:t>payload </a:t>
            </a:r>
            <a:r>
              <a:rPr sz="2800" spc="-5" dirty="0">
                <a:latin typeface="Calibri"/>
                <a:cs typeface="Calibri"/>
              </a:rPr>
              <a:t>mass </a:t>
            </a:r>
            <a:r>
              <a:rPr sz="2800" spc="-20" dirty="0">
                <a:latin typeface="Calibri"/>
                <a:cs typeface="Calibri"/>
              </a:rPr>
              <a:t>greater </a:t>
            </a:r>
            <a:r>
              <a:rPr sz="2800" spc="-5" dirty="0">
                <a:latin typeface="Calibri"/>
                <a:cs typeface="Calibri"/>
              </a:rPr>
              <a:t>than </a:t>
            </a:r>
            <a:r>
              <a:rPr sz="2800" dirty="0">
                <a:latin typeface="Calibri"/>
                <a:cs typeface="Calibri"/>
              </a:rPr>
              <a:t>4000 </a:t>
            </a:r>
            <a:r>
              <a:rPr sz="2800" spc="-5" dirty="0">
                <a:latin typeface="Calibri"/>
                <a:cs typeface="Calibri"/>
              </a:rPr>
              <a:t>but less than</a:t>
            </a:r>
            <a:r>
              <a:rPr sz="2800" spc="1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6000.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5244210"/>
            <a:ext cx="10094595" cy="160401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0665" marR="5080" indent="-228600">
              <a:lnSpc>
                <a:spcPct val="89900"/>
              </a:lnSpc>
              <a:spcBef>
                <a:spcPts val="4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60AEEE"/>
                </a:solidFill>
                <a:latin typeface="Consolas"/>
                <a:cs typeface="Consolas"/>
              </a:rPr>
              <a:t>WHERE</a:t>
            </a:r>
            <a:r>
              <a:rPr sz="2800" spc="-75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800" spc="-30" dirty="0">
                <a:latin typeface="Calibri"/>
                <a:cs typeface="Calibri"/>
              </a:rPr>
              <a:t>keyword </a:t>
            </a:r>
            <a:r>
              <a:rPr sz="2800" spc="-5" dirty="0">
                <a:latin typeface="Calibri"/>
                <a:cs typeface="Calibri"/>
              </a:rPr>
              <a:t>is used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filter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results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include only those  </a:t>
            </a:r>
            <a:r>
              <a:rPr sz="2800" spc="-10" dirty="0">
                <a:latin typeface="Calibri"/>
                <a:cs typeface="Calibri"/>
              </a:rPr>
              <a:t>that satisfy </a:t>
            </a:r>
            <a:r>
              <a:rPr sz="2800" spc="-5" dirty="0">
                <a:latin typeface="Calibri"/>
                <a:cs typeface="Calibri"/>
              </a:rPr>
              <a:t>both </a:t>
            </a:r>
            <a:r>
              <a:rPr sz="2800" spc="-10" dirty="0">
                <a:latin typeface="Calibri"/>
                <a:cs typeface="Calibri"/>
              </a:rPr>
              <a:t>conditions </a:t>
            </a:r>
            <a:r>
              <a:rPr sz="2800" spc="-5" dirty="0">
                <a:latin typeface="Calibri"/>
                <a:cs typeface="Calibri"/>
              </a:rPr>
              <a:t>in the </a:t>
            </a:r>
            <a:r>
              <a:rPr sz="2800" spc="-25" dirty="0">
                <a:latin typeface="Calibri"/>
                <a:cs typeface="Calibri"/>
              </a:rPr>
              <a:t>brackets </a:t>
            </a:r>
            <a:r>
              <a:rPr sz="2800" dirty="0">
                <a:latin typeface="Calibri"/>
                <a:cs typeface="Calibri"/>
              </a:rPr>
              <a:t>(as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60AEEE"/>
                </a:solidFill>
                <a:latin typeface="Consolas"/>
                <a:cs typeface="Consolas"/>
              </a:rPr>
              <a:t>AND </a:t>
            </a:r>
            <a:r>
              <a:rPr sz="2800" spc="-25" dirty="0">
                <a:latin typeface="Calibri"/>
                <a:cs typeface="Calibri"/>
              </a:rPr>
              <a:t>keyword </a:t>
            </a:r>
            <a:r>
              <a:rPr sz="2800" spc="-5" dirty="0">
                <a:latin typeface="Calibri"/>
                <a:cs typeface="Calibri"/>
              </a:rPr>
              <a:t>is  also used). The </a:t>
            </a:r>
            <a:r>
              <a:rPr sz="2800" spc="-5" dirty="0">
                <a:solidFill>
                  <a:srgbClr val="60AEEE"/>
                </a:solidFill>
                <a:latin typeface="Consolas"/>
                <a:cs typeface="Consolas"/>
              </a:rPr>
              <a:t>BETWEEN</a:t>
            </a:r>
            <a:r>
              <a:rPr sz="2800" spc="-79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800" spc="-25" dirty="0">
                <a:latin typeface="Calibri"/>
                <a:cs typeface="Calibri"/>
              </a:rPr>
              <a:t>keyword </a:t>
            </a:r>
            <a:r>
              <a:rPr sz="2800" spc="-10" dirty="0">
                <a:latin typeface="Calibri"/>
                <a:cs typeface="Calibri"/>
              </a:rPr>
              <a:t>allows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dirty="0">
                <a:latin typeface="Calibri"/>
                <a:cs typeface="Calibri"/>
              </a:rPr>
              <a:t>4000 &lt; x &lt; 6000 </a:t>
            </a:r>
            <a:r>
              <a:rPr sz="2800" spc="-10" dirty="0">
                <a:latin typeface="Calibri"/>
                <a:cs typeface="Calibri"/>
              </a:rPr>
              <a:t>values 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selected.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75477" y="2383726"/>
            <a:ext cx="2104390" cy="2091055"/>
          </a:xfrm>
          <a:custGeom>
            <a:avLst/>
            <a:gdLst/>
            <a:ahLst/>
            <a:cxnLst/>
            <a:rect l="l" t="t" r="r" b="b"/>
            <a:pathLst>
              <a:path w="2104390" h="2091054">
                <a:moveTo>
                  <a:pt x="190779" y="0"/>
                </a:moveTo>
                <a:lnTo>
                  <a:pt x="1913496" y="0"/>
                </a:lnTo>
                <a:lnTo>
                  <a:pt x="1951355" y="3822"/>
                </a:lnTo>
                <a:lnTo>
                  <a:pt x="2019884" y="32651"/>
                </a:lnTo>
                <a:lnTo>
                  <a:pt x="2071611" y="84391"/>
                </a:lnTo>
                <a:lnTo>
                  <a:pt x="2100453" y="152920"/>
                </a:lnTo>
                <a:lnTo>
                  <a:pt x="2104263" y="190779"/>
                </a:lnTo>
                <a:lnTo>
                  <a:pt x="2104263" y="1899767"/>
                </a:lnTo>
                <a:lnTo>
                  <a:pt x="2089277" y="1973605"/>
                </a:lnTo>
                <a:lnTo>
                  <a:pt x="2048230" y="2034501"/>
                </a:lnTo>
                <a:lnTo>
                  <a:pt x="1987334" y="2075561"/>
                </a:lnTo>
                <a:lnTo>
                  <a:pt x="1913496" y="2090547"/>
                </a:lnTo>
                <a:lnTo>
                  <a:pt x="190779" y="2090547"/>
                </a:lnTo>
                <a:lnTo>
                  <a:pt x="116941" y="2075561"/>
                </a:lnTo>
                <a:lnTo>
                  <a:pt x="56045" y="2034501"/>
                </a:lnTo>
                <a:lnTo>
                  <a:pt x="14986" y="1973605"/>
                </a:lnTo>
                <a:lnTo>
                  <a:pt x="0" y="1899767"/>
                </a:lnTo>
                <a:lnTo>
                  <a:pt x="0" y="190779"/>
                </a:lnTo>
                <a:lnTo>
                  <a:pt x="14986" y="116941"/>
                </a:lnTo>
                <a:lnTo>
                  <a:pt x="56045" y="56045"/>
                </a:lnTo>
                <a:lnTo>
                  <a:pt x="116941" y="14986"/>
                </a:lnTo>
                <a:lnTo>
                  <a:pt x="190779" y="0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48461" y="2398014"/>
            <a:ext cx="11017250" cy="2062480"/>
            <a:chOff x="648461" y="2398014"/>
            <a:chExt cx="11017250" cy="2062480"/>
          </a:xfrm>
        </p:grpSpPr>
        <p:sp>
          <p:nvSpPr>
            <p:cNvPr id="8" name="object 8"/>
            <p:cNvSpPr/>
            <p:nvPr/>
          </p:nvSpPr>
          <p:spPr>
            <a:xfrm>
              <a:off x="9589769" y="2398014"/>
              <a:ext cx="2075687" cy="206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12480" y="3186684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4" h="485139">
                  <a:moveTo>
                    <a:pt x="736092" y="0"/>
                  </a:moveTo>
                  <a:lnTo>
                    <a:pt x="736092" y="121158"/>
                  </a:lnTo>
                  <a:lnTo>
                    <a:pt x="0" y="121158"/>
                  </a:lnTo>
                  <a:lnTo>
                    <a:pt x="0" y="363474"/>
                  </a:lnTo>
                  <a:lnTo>
                    <a:pt x="736092" y="363474"/>
                  </a:lnTo>
                  <a:lnTo>
                    <a:pt x="736092" y="484632"/>
                  </a:lnTo>
                  <a:lnTo>
                    <a:pt x="978408" y="242316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8461" y="2724150"/>
              <a:ext cx="5962649" cy="14096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7059295" cy="1299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spc="-100" dirty="0"/>
              <a:t>Total </a:t>
            </a:r>
            <a:r>
              <a:rPr spc="-10" dirty="0"/>
              <a:t>Number </a:t>
            </a:r>
            <a:r>
              <a:rPr spc="-5" dirty="0"/>
              <a:t>of </a:t>
            </a:r>
            <a:r>
              <a:rPr spc="-10" dirty="0"/>
              <a:t>Successful </a:t>
            </a:r>
            <a:r>
              <a:rPr spc="-5" dirty="0"/>
              <a:t>and  </a:t>
            </a:r>
            <a:r>
              <a:rPr spc="-30" dirty="0"/>
              <a:t>Failure </a:t>
            </a:r>
            <a:r>
              <a:rPr spc="-5" dirty="0"/>
              <a:t>Mission</a:t>
            </a:r>
            <a:r>
              <a:rPr spc="60" dirty="0"/>
              <a:t> </a:t>
            </a:r>
            <a:r>
              <a:rPr spc="-20" dirty="0"/>
              <a:t>Outcomes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793112"/>
            <a:ext cx="102844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Calculate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total </a:t>
            </a:r>
            <a:r>
              <a:rPr sz="2800" spc="-5" dirty="0">
                <a:latin typeface="Calibri"/>
                <a:cs typeface="Calibri"/>
              </a:rPr>
              <a:t>number of successful and </a:t>
            </a:r>
            <a:r>
              <a:rPr sz="2800" spc="-15" dirty="0">
                <a:latin typeface="Calibri"/>
                <a:cs typeface="Calibri"/>
              </a:rPr>
              <a:t>failure </a:t>
            </a:r>
            <a:r>
              <a:rPr sz="2800" spc="-5" dirty="0">
                <a:latin typeface="Calibri"/>
                <a:cs typeface="Calibri"/>
              </a:rPr>
              <a:t>mission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outcome.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4860163"/>
            <a:ext cx="10073005" cy="121983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0665" marR="5080" indent="-228600">
              <a:lnSpc>
                <a:spcPct val="89900"/>
              </a:lnSpc>
              <a:spcBef>
                <a:spcPts val="4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60AEEE"/>
                </a:solidFill>
                <a:latin typeface="Consolas"/>
                <a:cs typeface="Consolas"/>
              </a:rPr>
              <a:t>COUNT</a:t>
            </a:r>
            <a:r>
              <a:rPr sz="2800" spc="-74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800" spc="-30" dirty="0">
                <a:latin typeface="Calibri"/>
                <a:cs typeface="Calibri"/>
              </a:rPr>
              <a:t>keyword </a:t>
            </a:r>
            <a:r>
              <a:rPr sz="2800" spc="-5" dirty="0">
                <a:latin typeface="Calibri"/>
                <a:cs typeface="Calibri"/>
              </a:rPr>
              <a:t>is used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5" dirty="0">
                <a:latin typeface="Calibri"/>
                <a:cs typeface="Calibri"/>
              </a:rPr>
              <a:t>calculate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total </a:t>
            </a:r>
            <a:r>
              <a:rPr sz="2800" spc="-5" dirty="0">
                <a:latin typeface="Calibri"/>
                <a:cs typeface="Calibri"/>
              </a:rPr>
              <a:t>number of mission  </a:t>
            </a:r>
            <a:r>
              <a:rPr sz="2800" spc="-10" dirty="0">
                <a:latin typeface="Calibri"/>
                <a:cs typeface="Calibri"/>
              </a:rPr>
              <a:t>outcomes, </a:t>
            </a:r>
            <a:r>
              <a:rPr sz="2800" spc="-5" dirty="0">
                <a:latin typeface="Calibri"/>
                <a:cs typeface="Calibri"/>
              </a:rPr>
              <a:t>and the </a:t>
            </a:r>
            <a:r>
              <a:rPr sz="2800" dirty="0">
                <a:solidFill>
                  <a:srgbClr val="60AEEE"/>
                </a:solidFill>
                <a:latin typeface="Consolas"/>
                <a:cs typeface="Consolas"/>
              </a:rPr>
              <a:t>GROUPBY </a:t>
            </a:r>
            <a:r>
              <a:rPr sz="2800" spc="-30" dirty="0">
                <a:latin typeface="Calibri"/>
                <a:cs typeface="Calibri"/>
              </a:rPr>
              <a:t>keyword </a:t>
            </a:r>
            <a:r>
              <a:rPr sz="2800" spc="-5" dirty="0">
                <a:latin typeface="Calibri"/>
                <a:cs typeface="Calibri"/>
              </a:rPr>
              <a:t>is also used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5" dirty="0">
                <a:latin typeface="Calibri"/>
                <a:cs typeface="Calibri"/>
              </a:rPr>
              <a:t>group </a:t>
            </a:r>
            <a:r>
              <a:rPr sz="2800" spc="-5" dirty="0">
                <a:latin typeface="Calibri"/>
                <a:cs typeface="Calibri"/>
              </a:rPr>
              <a:t>these  </a:t>
            </a:r>
            <a:r>
              <a:rPr sz="2800" spc="-10" dirty="0">
                <a:latin typeface="Calibri"/>
                <a:cs typeface="Calibri"/>
              </a:rPr>
              <a:t>results by </a:t>
            </a:r>
            <a:r>
              <a:rPr sz="2800" spc="-5" dirty="0">
                <a:latin typeface="Calibri"/>
                <a:cs typeface="Calibri"/>
              </a:rPr>
              <a:t>the type of mission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outcome.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41247" y="2823972"/>
            <a:ext cx="11193780" cy="1210310"/>
            <a:chOff x="841247" y="2823972"/>
            <a:chExt cx="11193780" cy="1210310"/>
          </a:xfrm>
        </p:grpSpPr>
        <p:sp>
          <p:nvSpPr>
            <p:cNvPr id="7" name="object 7"/>
            <p:cNvSpPr/>
            <p:nvPr/>
          </p:nvSpPr>
          <p:spPr>
            <a:xfrm>
              <a:off x="9547859" y="3009900"/>
              <a:ext cx="2458211" cy="838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33577" y="2995612"/>
              <a:ext cx="2487295" cy="866775"/>
            </a:xfrm>
            <a:custGeom>
              <a:avLst/>
              <a:gdLst/>
              <a:ahLst/>
              <a:cxnLst/>
              <a:rect l="l" t="t" r="r" b="b"/>
              <a:pathLst>
                <a:path w="2487295" h="866775">
                  <a:moveTo>
                    <a:pt x="85598" y="0"/>
                  </a:moveTo>
                  <a:lnTo>
                    <a:pt x="2401176" y="0"/>
                  </a:lnTo>
                  <a:lnTo>
                    <a:pt x="2417838" y="1676"/>
                  </a:lnTo>
                  <a:lnTo>
                    <a:pt x="2461539" y="25234"/>
                  </a:lnTo>
                  <a:lnTo>
                    <a:pt x="2485097" y="68935"/>
                  </a:lnTo>
                  <a:lnTo>
                    <a:pt x="2486787" y="85598"/>
                  </a:lnTo>
                  <a:lnTo>
                    <a:pt x="2486787" y="781177"/>
                  </a:lnTo>
                  <a:lnTo>
                    <a:pt x="2472093" y="828751"/>
                  </a:lnTo>
                  <a:lnTo>
                    <a:pt x="2434082" y="860056"/>
                  </a:lnTo>
                  <a:lnTo>
                    <a:pt x="2401176" y="866775"/>
                  </a:lnTo>
                  <a:lnTo>
                    <a:pt x="85598" y="866775"/>
                  </a:lnTo>
                  <a:lnTo>
                    <a:pt x="38011" y="852081"/>
                  </a:lnTo>
                  <a:lnTo>
                    <a:pt x="6718" y="814069"/>
                  </a:lnTo>
                  <a:lnTo>
                    <a:pt x="0" y="781177"/>
                  </a:lnTo>
                  <a:lnTo>
                    <a:pt x="0" y="85598"/>
                  </a:lnTo>
                  <a:lnTo>
                    <a:pt x="14681" y="38023"/>
                  </a:lnTo>
                  <a:lnTo>
                    <a:pt x="52692" y="6718"/>
                  </a:lnTo>
                  <a:lnTo>
                    <a:pt x="85598" y="0"/>
                  </a:lnTo>
                  <a:close/>
                </a:path>
              </a:pathLst>
            </a:custGeom>
            <a:ln w="285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12479" y="3186684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4" h="485139">
                  <a:moveTo>
                    <a:pt x="736092" y="0"/>
                  </a:moveTo>
                  <a:lnTo>
                    <a:pt x="736092" y="121158"/>
                  </a:lnTo>
                  <a:lnTo>
                    <a:pt x="0" y="121158"/>
                  </a:lnTo>
                  <a:lnTo>
                    <a:pt x="0" y="363474"/>
                  </a:lnTo>
                  <a:lnTo>
                    <a:pt x="736092" y="363474"/>
                  </a:lnTo>
                  <a:lnTo>
                    <a:pt x="736092" y="484632"/>
                  </a:lnTo>
                  <a:lnTo>
                    <a:pt x="978408" y="242316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1247" y="2823972"/>
              <a:ext cx="6581393" cy="12100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79851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Boosters </a:t>
            </a:r>
            <a:r>
              <a:rPr spc="-10" dirty="0"/>
              <a:t>Carried Maximum</a:t>
            </a:r>
            <a:r>
              <a:rPr spc="55" dirty="0"/>
              <a:t> </a:t>
            </a:r>
            <a:r>
              <a:rPr spc="-30" dirty="0"/>
              <a:t>Payload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793112"/>
            <a:ext cx="9361805" cy="8369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List </a:t>
            </a:r>
            <a:r>
              <a:rPr sz="2800" spc="-5" dirty="0">
                <a:latin typeface="Calibri"/>
                <a:cs typeface="Calibri"/>
              </a:rPr>
              <a:t>the names of the </a:t>
            </a:r>
            <a:r>
              <a:rPr sz="2800" spc="-15" dirty="0">
                <a:latin typeface="Calibri"/>
                <a:cs typeface="Calibri"/>
              </a:rPr>
              <a:t>booster </a:t>
            </a:r>
            <a:r>
              <a:rPr sz="2800" spc="-5" dirty="0">
                <a:latin typeface="Calibri"/>
                <a:cs typeface="Calibri"/>
              </a:rPr>
              <a:t>which </a:t>
            </a:r>
            <a:r>
              <a:rPr sz="2800" spc="-25" dirty="0">
                <a:latin typeface="Calibri"/>
                <a:cs typeface="Calibri"/>
              </a:rPr>
              <a:t>have </a:t>
            </a:r>
            <a:r>
              <a:rPr sz="2800" spc="-5" dirty="0">
                <a:latin typeface="Calibri"/>
                <a:cs typeface="Calibri"/>
              </a:rPr>
              <a:t>carried the </a:t>
            </a:r>
            <a:r>
              <a:rPr sz="2800" spc="-10" dirty="0">
                <a:latin typeface="Calibri"/>
                <a:cs typeface="Calibri"/>
              </a:rPr>
              <a:t>maximum  payload </a:t>
            </a:r>
            <a:r>
              <a:rPr sz="2800" spc="-5" dirty="0">
                <a:latin typeface="Calibri"/>
                <a:cs typeface="Calibri"/>
              </a:rPr>
              <a:t>mass.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4732909"/>
            <a:ext cx="10061575" cy="160401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0665" marR="5080" indent="-228600">
              <a:lnSpc>
                <a:spcPct val="89900"/>
              </a:lnSpc>
              <a:spcBef>
                <a:spcPts val="4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subquery is used </a:t>
            </a:r>
            <a:r>
              <a:rPr sz="2800" spc="-10" dirty="0">
                <a:latin typeface="Calibri"/>
                <a:cs typeface="Calibri"/>
              </a:rPr>
              <a:t>here.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60AEEE"/>
                </a:solidFill>
                <a:latin typeface="Consolas"/>
                <a:cs typeface="Consolas"/>
              </a:rPr>
              <a:t>SELECT</a:t>
            </a:r>
            <a:r>
              <a:rPr sz="2800" spc="-83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800" spc="-20" dirty="0">
                <a:latin typeface="Calibri"/>
                <a:cs typeface="Calibri"/>
              </a:rPr>
              <a:t>statement </a:t>
            </a:r>
            <a:r>
              <a:rPr sz="2800" spc="-5" dirty="0">
                <a:latin typeface="Calibri"/>
                <a:cs typeface="Calibri"/>
              </a:rPr>
              <a:t>within the </a:t>
            </a:r>
            <a:r>
              <a:rPr sz="2800" spc="-25" dirty="0">
                <a:latin typeface="Calibri"/>
                <a:cs typeface="Calibri"/>
              </a:rPr>
              <a:t>brackets  </a:t>
            </a:r>
            <a:r>
              <a:rPr sz="2800" spc="-5" dirty="0">
                <a:latin typeface="Calibri"/>
                <a:cs typeface="Calibri"/>
              </a:rPr>
              <a:t>finds the </a:t>
            </a:r>
            <a:r>
              <a:rPr sz="2800" spc="-10" dirty="0">
                <a:latin typeface="Calibri"/>
                <a:cs typeface="Calibri"/>
              </a:rPr>
              <a:t>maximum payload, </a:t>
            </a:r>
            <a:r>
              <a:rPr sz="2800" spc="-5" dirty="0">
                <a:latin typeface="Calibri"/>
                <a:cs typeface="Calibri"/>
              </a:rPr>
              <a:t>and this </a:t>
            </a:r>
            <a:r>
              <a:rPr sz="2800" spc="-15" dirty="0">
                <a:latin typeface="Calibri"/>
                <a:cs typeface="Calibri"/>
              </a:rPr>
              <a:t>value </a:t>
            </a:r>
            <a:r>
              <a:rPr sz="2800" spc="-5" dirty="0">
                <a:latin typeface="Calibri"/>
                <a:cs typeface="Calibri"/>
              </a:rPr>
              <a:t>is used in the </a:t>
            </a:r>
            <a:r>
              <a:rPr sz="2800" dirty="0">
                <a:solidFill>
                  <a:srgbClr val="60AEEE"/>
                </a:solidFill>
                <a:latin typeface="Consolas"/>
                <a:cs typeface="Consolas"/>
              </a:rPr>
              <a:t>WHERE </a:t>
            </a:r>
            <a:r>
              <a:rPr sz="2800" dirty="0">
                <a:latin typeface="Consolas"/>
                <a:cs typeface="Consolas"/>
              </a:rPr>
              <a:t> </a:t>
            </a:r>
            <a:r>
              <a:rPr sz="2800" spc="-10" dirty="0">
                <a:latin typeface="Calibri"/>
                <a:cs typeface="Calibri"/>
              </a:rPr>
              <a:t>condition.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5" dirty="0">
                <a:solidFill>
                  <a:srgbClr val="60AEEE"/>
                </a:solidFill>
                <a:latin typeface="Consolas"/>
                <a:cs typeface="Consolas"/>
              </a:rPr>
              <a:t>DISTINCT </a:t>
            </a:r>
            <a:r>
              <a:rPr sz="2800" spc="-30" dirty="0">
                <a:latin typeface="Calibri"/>
                <a:cs typeface="Calibri"/>
              </a:rPr>
              <a:t>keyword </a:t>
            </a:r>
            <a:r>
              <a:rPr sz="2800" spc="-5" dirty="0">
                <a:latin typeface="Calibri"/>
                <a:cs typeface="Calibri"/>
              </a:rPr>
              <a:t>is then used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5" dirty="0">
                <a:latin typeface="Calibri"/>
                <a:cs typeface="Calibri"/>
              </a:rPr>
              <a:t>retrieve </a:t>
            </a:r>
            <a:r>
              <a:rPr sz="2800" spc="-5" dirty="0">
                <a:latin typeface="Calibri"/>
                <a:cs typeface="Calibri"/>
              </a:rPr>
              <a:t>only  </a:t>
            </a:r>
            <a:r>
              <a:rPr sz="2800" spc="-10" dirty="0">
                <a:latin typeface="Calibri"/>
                <a:cs typeface="Calibri"/>
              </a:rPr>
              <a:t>distinct </a:t>
            </a:r>
            <a:r>
              <a:rPr sz="2800" spc="-5" dirty="0">
                <a:latin typeface="Calibri"/>
                <a:cs typeface="Calibri"/>
              </a:rPr>
              <a:t>/unique </a:t>
            </a:r>
            <a:r>
              <a:rPr sz="2800" spc="-15" dirty="0">
                <a:latin typeface="Calibri"/>
                <a:cs typeface="Calibri"/>
              </a:rPr>
              <a:t>booster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versions.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817802" y="1330642"/>
            <a:ext cx="1825625" cy="4196715"/>
          </a:xfrm>
          <a:custGeom>
            <a:avLst/>
            <a:gdLst/>
            <a:ahLst/>
            <a:cxnLst/>
            <a:rect l="l" t="t" r="r" b="b"/>
            <a:pathLst>
              <a:path w="1825625" h="4196715">
                <a:moveTo>
                  <a:pt x="167982" y="0"/>
                </a:moveTo>
                <a:lnTo>
                  <a:pt x="1657375" y="0"/>
                </a:lnTo>
                <a:lnTo>
                  <a:pt x="1690649" y="3352"/>
                </a:lnTo>
                <a:lnTo>
                  <a:pt x="1751025" y="28765"/>
                </a:lnTo>
                <a:lnTo>
                  <a:pt x="1796605" y="74345"/>
                </a:lnTo>
                <a:lnTo>
                  <a:pt x="1822018" y="134721"/>
                </a:lnTo>
                <a:lnTo>
                  <a:pt x="1825370" y="167982"/>
                </a:lnTo>
                <a:lnTo>
                  <a:pt x="1825370" y="4028732"/>
                </a:lnTo>
                <a:lnTo>
                  <a:pt x="1812175" y="4093692"/>
                </a:lnTo>
                <a:lnTo>
                  <a:pt x="1776006" y="4147350"/>
                </a:lnTo>
                <a:lnTo>
                  <a:pt x="1722348" y="4183519"/>
                </a:lnTo>
                <a:lnTo>
                  <a:pt x="1657375" y="4196715"/>
                </a:lnTo>
                <a:lnTo>
                  <a:pt x="167982" y="4196715"/>
                </a:lnTo>
                <a:lnTo>
                  <a:pt x="103009" y="4183519"/>
                </a:lnTo>
                <a:lnTo>
                  <a:pt x="49364" y="4147350"/>
                </a:lnTo>
                <a:lnTo>
                  <a:pt x="13195" y="4093692"/>
                </a:lnTo>
                <a:lnTo>
                  <a:pt x="0" y="4028732"/>
                </a:lnTo>
                <a:lnTo>
                  <a:pt x="0" y="167982"/>
                </a:lnTo>
                <a:lnTo>
                  <a:pt x="13195" y="103022"/>
                </a:lnTo>
                <a:lnTo>
                  <a:pt x="49364" y="49364"/>
                </a:lnTo>
                <a:lnTo>
                  <a:pt x="103009" y="13195"/>
                </a:lnTo>
                <a:lnTo>
                  <a:pt x="167982" y="0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63118" y="1344928"/>
            <a:ext cx="11066145" cy="4168140"/>
            <a:chOff x="563118" y="1344928"/>
            <a:chExt cx="11066145" cy="4168140"/>
          </a:xfrm>
        </p:grpSpPr>
        <p:sp>
          <p:nvSpPr>
            <p:cNvPr id="8" name="object 8"/>
            <p:cNvSpPr/>
            <p:nvPr/>
          </p:nvSpPr>
          <p:spPr>
            <a:xfrm>
              <a:off x="9832086" y="1344928"/>
              <a:ext cx="1796796" cy="41681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12479" y="3186683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4" h="485139">
                  <a:moveTo>
                    <a:pt x="736092" y="0"/>
                  </a:moveTo>
                  <a:lnTo>
                    <a:pt x="736092" y="121158"/>
                  </a:lnTo>
                  <a:lnTo>
                    <a:pt x="0" y="121158"/>
                  </a:lnTo>
                  <a:lnTo>
                    <a:pt x="0" y="363474"/>
                  </a:lnTo>
                  <a:lnTo>
                    <a:pt x="736092" y="363474"/>
                  </a:lnTo>
                  <a:lnTo>
                    <a:pt x="736092" y="484632"/>
                  </a:lnTo>
                  <a:lnTo>
                    <a:pt x="978408" y="242316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3118" y="2742438"/>
              <a:ext cx="7642097" cy="11810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47923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2015 Launch</a:t>
            </a:r>
            <a:r>
              <a:rPr spc="-30" dirty="0"/>
              <a:t> </a:t>
            </a:r>
            <a:r>
              <a:rPr spc="-35" dirty="0"/>
              <a:t>Records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793112"/>
            <a:ext cx="10295255" cy="8369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List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failed </a:t>
            </a:r>
            <a:r>
              <a:rPr sz="2800" spc="-10" dirty="0">
                <a:latin typeface="Calibri"/>
                <a:cs typeface="Calibri"/>
              </a:rPr>
              <a:t>landing_outcomes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15" dirty="0">
                <a:latin typeface="Calibri"/>
                <a:cs typeface="Calibri"/>
              </a:rPr>
              <a:t>drone </a:t>
            </a:r>
            <a:r>
              <a:rPr sz="2800" spc="-5" dirty="0">
                <a:latin typeface="Calibri"/>
                <a:cs typeface="Calibri"/>
              </a:rPr>
              <a:t>ship, their </a:t>
            </a:r>
            <a:r>
              <a:rPr sz="2800" spc="-15" dirty="0">
                <a:latin typeface="Calibri"/>
                <a:cs typeface="Calibri"/>
              </a:rPr>
              <a:t>booster versions,  </a:t>
            </a:r>
            <a:r>
              <a:rPr sz="2800" spc="-5" dirty="0">
                <a:latin typeface="Calibri"/>
                <a:cs typeface="Calibri"/>
              </a:rPr>
              <a:t>and launch </a:t>
            </a:r>
            <a:r>
              <a:rPr sz="2800" spc="-10" dirty="0">
                <a:latin typeface="Calibri"/>
                <a:cs typeface="Calibri"/>
              </a:rPr>
              <a:t>site </a:t>
            </a:r>
            <a:r>
              <a:rPr sz="2800" spc="-5" dirty="0">
                <a:latin typeface="Calibri"/>
                <a:cs typeface="Calibri"/>
              </a:rPr>
              <a:t>names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15" dirty="0">
                <a:latin typeface="Calibri"/>
                <a:cs typeface="Calibri"/>
              </a:rPr>
              <a:t>year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2015.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5244210"/>
            <a:ext cx="10200005" cy="8369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0665" marR="5080" indent="-228600">
              <a:lnSpc>
                <a:spcPts val="302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60AEEE"/>
                </a:solidFill>
                <a:latin typeface="Consolas"/>
                <a:cs typeface="Consolas"/>
              </a:rPr>
              <a:t>WHERE</a:t>
            </a:r>
            <a:r>
              <a:rPr sz="2800" spc="-77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800" spc="-30" dirty="0">
                <a:latin typeface="Calibri"/>
                <a:cs typeface="Calibri"/>
              </a:rPr>
              <a:t>keyword </a:t>
            </a:r>
            <a:r>
              <a:rPr sz="2800" spc="-5" dirty="0">
                <a:latin typeface="Calibri"/>
                <a:cs typeface="Calibri"/>
              </a:rPr>
              <a:t>is used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filter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results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only </a:t>
            </a:r>
            <a:r>
              <a:rPr sz="2800" spc="-15" dirty="0">
                <a:latin typeface="Calibri"/>
                <a:cs typeface="Calibri"/>
              </a:rPr>
              <a:t>failed </a:t>
            </a:r>
            <a:r>
              <a:rPr sz="2800" spc="-5" dirty="0">
                <a:latin typeface="Calibri"/>
                <a:cs typeface="Calibri"/>
              </a:rPr>
              <a:t>landing  </a:t>
            </a:r>
            <a:r>
              <a:rPr sz="2800" spc="-10" dirty="0">
                <a:latin typeface="Calibri"/>
                <a:cs typeface="Calibri"/>
              </a:rPr>
              <a:t>outcomes, </a:t>
            </a:r>
            <a:r>
              <a:rPr sz="2800" dirty="0">
                <a:solidFill>
                  <a:srgbClr val="60AEEE"/>
                </a:solidFill>
                <a:latin typeface="Consolas"/>
                <a:cs typeface="Consolas"/>
              </a:rPr>
              <a:t>AND</a:t>
            </a:r>
            <a:r>
              <a:rPr sz="2800" spc="-86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latin typeface="Calibri"/>
                <a:cs typeface="Calibri"/>
              </a:rPr>
              <a:t>only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year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2015.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81405" y="2952369"/>
            <a:ext cx="11457305" cy="953769"/>
            <a:chOff x="581405" y="2952369"/>
            <a:chExt cx="11457305" cy="953769"/>
          </a:xfrm>
        </p:grpSpPr>
        <p:sp>
          <p:nvSpPr>
            <p:cNvPr id="7" name="object 7"/>
            <p:cNvSpPr/>
            <p:nvPr/>
          </p:nvSpPr>
          <p:spPr>
            <a:xfrm>
              <a:off x="9552432" y="2980944"/>
              <a:ext cx="2457450" cy="8961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38149" y="2966656"/>
              <a:ext cx="2486025" cy="925194"/>
            </a:xfrm>
            <a:custGeom>
              <a:avLst/>
              <a:gdLst/>
              <a:ahLst/>
              <a:cxnLst/>
              <a:rect l="l" t="t" r="r" b="b"/>
              <a:pathLst>
                <a:path w="2486025" h="925195">
                  <a:moveTo>
                    <a:pt x="90576" y="0"/>
                  </a:moveTo>
                  <a:lnTo>
                    <a:pt x="2395435" y="0"/>
                  </a:lnTo>
                  <a:lnTo>
                    <a:pt x="2413101" y="1778"/>
                  </a:lnTo>
                  <a:lnTo>
                    <a:pt x="2459329" y="26695"/>
                  </a:lnTo>
                  <a:lnTo>
                    <a:pt x="2484234" y="72910"/>
                  </a:lnTo>
                  <a:lnTo>
                    <a:pt x="2486024" y="90576"/>
                  </a:lnTo>
                  <a:lnTo>
                    <a:pt x="2486024" y="834110"/>
                  </a:lnTo>
                  <a:lnTo>
                    <a:pt x="2470480" y="884478"/>
                  </a:lnTo>
                  <a:lnTo>
                    <a:pt x="2430271" y="917575"/>
                  </a:lnTo>
                  <a:lnTo>
                    <a:pt x="2395435" y="924687"/>
                  </a:lnTo>
                  <a:lnTo>
                    <a:pt x="90576" y="924687"/>
                  </a:lnTo>
                  <a:lnTo>
                    <a:pt x="40208" y="909142"/>
                  </a:lnTo>
                  <a:lnTo>
                    <a:pt x="7099" y="868946"/>
                  </a:lnTo>
                  <a:lnTo>
                    <a:pt x="0" y="834110"/>
                  </a:lnTo>
                  <a:lnTo>
                    <a:pt x="0" y="90576"/>
                  </a:lnTo>
                  <a:lnTo>
                    <a:pt x="15532" y="40208"/>
                  </a:lnTo>
                  <a:lnTo>
                    <a:pt x="55740" y="7112"/>
                  </a:lnTo>
                  <a:lnTo>
                    <a:pt x="90576" y="0"/>
                  </a:lnTo>
                  <a:close/>
                </a:path>
              </a:pathLst>
            </a:custGeom>
            <a:ln w="285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12479" y="3186684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4" h="485139">
                  <a:moveTo>
                    <a:pt x="736092" y="0"/>
                  </a:moveTo>
                  <a:lnTo>
                    <a:pt x="736092" y="121158"/>
                  </a:lnTo>
                  <a:lnTo>
                    <a:pt x="0" y="121158"/>
                  </a:lnTo>
                  <a:lnTo>
                    <a:pt x="0" y="363474"/>
                  </a:lnTo>
                  <a:lnTo>
                    <a:pt x="736092" y="363474"/>
                  </a:lnTo>
                  <a:lnTo>
                    <a:pt x="736092" y="484632"/>
                  </a:lnTo>
                  <a:lnTo>
                    <a:pt x="978408" y="242316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1405" y="3048762"/>
              <a:ext cx="7796009" cy="8282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8446135" cy="1299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5"/>
              </a:spcBef>
            </a:pPr>
            <a:r>
              <a:rPr spc="-5" dirty="0"/>
              <a:t>Rank Landing</a:t>
            </a:r>
            <a:r>
              <a:rPr spc="15" dirty="0"/>
              <a:t> </a:t>
            </a:r>
            <a:r>
              <a:rPr spc="-20" dirty="0"/>
              <a:t>Outcomes</a:t>
            </a:r>
          </a:p>
          <a:p>
            <a:pPr marL="12700">
              <a:lnSpc>
                <a:spcPts val="5015"/>
              </a:lnSpc>
            </a:pPr>
            <a:r>
              <a:rPr spc="-15" dirty="0"/>
              <a:t>Between </a:t>
            </a:r>
            <a:r>
              <a:rPr spc="-5" dirty="0"/>
              <a:t>2010-06-04 and</a:t>
            </a:r>
            <a:r>
              <a:rPr spc="-15" dirty="0"/>
              <a:t> </a:t>
            </a:r>
            <a:r>
              <a:rPr spc="-5" dirty="0"/>
              <a:t>2017-03-20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793112"/>
            <a:ext cx="10276205" cy="12204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0665" marR="5080" indent="-228600">
              <a:lnSpc>
                <a:spcPts val="302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Rank the </a:t>
            </a:r>
            <a:r>
              <a:rPr sz="2800" spc="-15" dirty="0">
                <a:latin typeface="Calibri"/>
                <a:cs typeface="Calibri"/>
              </a:rPr>
              <a:t>count </a:t>
            </a:r>
            <a:r>
              <a:rPr sz="2800" spc="-5" dirty="0">
                <a:latin typeface="Calibri"/>
                <a:cs typeface="Calibri"/>
              </a:rPr>
              <a:t>of landing </a:t>
            </a:r>
            <a:r>
              <a:rPr sz="2800" spc="-15" dirty="0">
                <a:latin typeface="Calibri"/>
                <a:cs typeface="Calibri"/>
              </a:rPr>
              <a:t>outcomes </a:t>
            </a:r>
            <a:r>
              <a:rPr sz="2800" spc="-5" dirty="0">
                <a:latin typeface="Calibri"/>
                <a:cs typeface="Calibri"/>
              </a:rPr>
              <a:t>(such </a:t>
            </a:r>
            <a:r>
              <a:rPr sz="2800" dirty="0">
                <a:latin typeface="Calibri"/>
                <a:cs typeface="Calibri"/>
              </a:rPr>
              <a:t>as </a:t>
            </a:r>
            <a:r>
              <a:rPr sz="2800" spc="-20" dirty="0">
                <a:latin typeface="Calibri"/>
                <a:cs typeface="Calibri"/>
              </a:rPr>
              <a:t>Failure </a:t>
            </a:r>
            <a:r>
              <a:rPr sz="2800" spc="-10" dirty="0">
                <a:latin typeface="Calibri"/>
                <a:cs typeface="Calibri"/>
              </a:rPr>
              <a:t>(drone </a:t>
            </a:r>
            <a:r>
              <a:rPr sz="2800" spc="-5" dirty="0">
                <a:latin typeface="Calibri"/>
                <a:cs typeface="Calibri"/>
              </a:rPr>
              <a:t>ship) or  Success </a:t>
            </a:r>
            <a:r>
              <a:rPr sz="2800" spc="-10" dirty="0">
                <a:latin typeface="Calibri"/>
                <a:cs typeface="Calibri"/>
              </a:rPr>
              <a:t>(ground </a:t>
            </a:r>
            <a:r>
              <a:rPr sz="2800" spc="-5" dirty="0">
                <a:latin typeface="Calibri"/>
                <a:cs typeface="Calibri"/>
              </a:rPr>
              <a:t>pad)) </a:t>
            </a:r>
            <a:r>
              <a:rPr sz="2800" spc="-10" dirty="0">
                <a:latin typeface="Calibri"/>
                <a:cs typeface="Calibri"/>
              </a:rPr>
              <a:t>between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date </a:t>
            </a:r>
            <a:r>
              <a:rPr sz="2800" spc="-5" dirty="0">
                <a:latin typeface="Calibri"/>
                <a:cs typeface="Calibri"/>
              </a:rPr>
              <a:t>2010-06-04 and </a:t>
            </a:r>
            <a:r>
              <a:rPr sz="2800" dirty="0">
                <a:latin typeface="Calibri"/>
                <a:cs typeface="Calibri"/>
              </a:rPr>
              <a:t>2017-03-20,  </a:t>
            </a:r>
            <a:r>
              <a:rPr sz="2800" spc="-5" dirty="0">
                <a:latin typeface="Calibri"/>
                <a:cs typeface="Calibri"/>
              </a:rPr>
              <a:t>in descending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order.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5116957"/>
            <a:ext cx="10272395" cy="16046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60AEEE"/>
                </a:solidFill>
                <a:latin typeface="Consolas"/>
                <a:cs typeface="Consolas"/>
              </a:rPr>
              <a:t>WHERE </a:t>
            </a:r>
            <a:r>
              <a:rPr sz="2800" spc="-30" dirty="0">
                <a:latin typeface="Calibri"/>
                <a:cs typeface="Calibri"/>
              </a:rPr>
              <a:t>keyword </a:t>
            </a:r>
            <a:r>
              <a:rPr sz="2800" spc="-5" dirty="0">
                <a:latin typeface="Calibri"/>
                <a:cs typeface="Calibri"/>
              </a:rPr>
              <a:t>is used with the </a:t>
            </a:r>
            <a:r>
              <a:rPr sz="2800" spc="-5" dirty="0">
                <a:solidFill>
                  <a:srgbClr val="60AEEE"/>
                </a:solidFill>
                <a:latin typeface="Consolas"/>
                <a:cs typeface="Consolas"/>
              </a:rPr>
              <a:t>BETWEEN </a:t>
            </a:r>
            <a:r>
              <a:rPr sz="2800" spc="-30" dirty="0">
                <a:latin typeface="Calibri"/>
                <a:cs typeface="Calibri"/>
              </a:rPr>
              <a:t>keyword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filter </a:t>
            </a:r>
            <a:r>
              <a:rPr sz="2800" spc="-5" dirty="0">
                <a:latin typeface="Calibri"/>
                <a:cs typeface="Calibri"/>
              </a:rPr>
              <a:t>the  </a:t>
            </a:r>
            <a:r>
              <a:rPr sz="2800" spc="-10" dirty="0">
                <a:latin typeface="Calibri"/>
                <a:cs typeface="Calibri"/>
              </a:rPr>
              <a:t>results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5" dirty="0">
                <a:latin typeface="Calibri"/>
                <a:cs typeface="Calibri"/>
              </a:rPr>
              <a:t>dates </a:t>
            </a:r>
            <a:r>
              <a:rPr sz="2800" spc="-5" dirty="0">
                <a:latin typeface="Calibri"/>
                <a:cs typeface="Calibri"/>
              </a:rPr>
              <a:t>only within those specified. The </a:t>
            </a:r>
            <a:r>
              <a:rPr sz="2800" spc="-10" dirty="0">
                <a:latin typeface="Calibri"/>
                <a:cs typeface="Calibri"/>
              </a:rPr>
              <a:t>results </a:t>
            </a:r>
            <a:r>
              <a:rPr sz="2800" spc="-15" dirty="0">
                <a:latin typeface="Calibri"/>
                <a:cs typeface="Calibri"/>
              </a:rPr>
              <a:t>are </a:t>
            </a:r>
            <a:r>
              <a:rPr sz="2800" spc="-5" dirty="0">
                <a:latin typeface="Calibri"/>
                <a:cs typeface="Calibri"/>
              </a:rPr>
              <a:t>then  </a:t>
            </a:r>
            <a:r>
              <a:rPr sz="2800" spc="-10" dirty="0">
                <a:latin typeface="Calibri"/>
                <a:cs typeface="Calibri"/>
              </a:rPr>
              <a:t>grouped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-15" dirty="0">
                <a:latin typeface="Calibri"/>
                <a:cs typeface="Calibri"/>
              </a:rPr>
              <a:t>ordered, </a:t>
            </a:r>
            <a:r>
              <a:rPr sz="2800" spc="-5" dirty="0">
                <a:latin typeface="Calibri"/>
                <a:cs typeface="Calibri"/>
              </a:rPr>
              <a:t>using the </a:t>
            </a:r>
            <a:r>
              <a:rPr sz="2800" spc="-25" dirty="0">
                <a:latin typeface="Calibri"/>
                <a:cs typeface="Calibri"/>
              </a:rPr>
              <a:t>keywords </a:t>
            </a:r>
            <a:r>
              <a:rPr sz="2800" dirty="0">
                <a:solidFill>
                  <a:srgbClr val="60AEEE"/>
                </a:solidFill>
                <a:latin typeface="Consolas"/>
                <a:cs typeface="Consolas"/>
              </a:rPr>
              <a:t>GROUP BY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dirty="0">
                <a:solidFill>
                  <a:srgbClr val="60AEEE"/>
                </a:solidFill>
                <a:latin typeface="Consolas"/>
                <a:cs typeface="Consolas"/>
              </a:rPr>
              <a:t>ORDER</a:t>
            </a:r>
            <a:r>
              <a:rPr sz="2800" spc="-87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800" dirty="0">
                <a:solidFill>
                  <a:srgbClr val="60AEEE"/>
                </a:solidFill>
                <a:latin typeface="Consolas"/>
                <a:cs typeface="Consolas"/>
              </a:rPr>
              <a:t>BY</a:t>
            </a:r>
            <a:r>
              <a:rPr sz="2800" dirty="0">
                <a:latin typeface="Calibri"/>
                <a:cs typeface="Calibri"/>
              </a:rPr>
              <a:t>,  </a:t>
            </a:r>
            <a:r>
              <a:rPr sz="2800" spc="-25" dirty="0">
                <a:latin typeface="Calibri"/>
                <a:cs typeface="Calibri"/>
              </a:rPr>
              <a:t>respectively, </a:t>
            </a:r>
            <a:r>
              <a:rPr sz="2800" spc="-10" dirty="0">
                <a:latin typeface="Calibri"/>
                <a:cs typeface="Calibri"/>
              </a:rPr>
              <a:t>where </a:t>
            </a:r>
            <a:r>
              <a:rPr sz="2800" dirty="0">
                <a:solidFill>
                  <a:srgbClr val="60AEEE"/>
                </a:solidFill>
                <a:latin typeface="Consolas"/>
                <a:cs typeface="Consolas"/>
              </a:rPr>
              <a:t>DESC</a:t>
            </a:r>
            <a:r>
              <a:rPr sz="2800" spc="-85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800" spc="-5" dirty="0">
                <a:latin typeface="Calibri"/>
                <a:cs typeface="Calibri"/>
              </a:rPr>
              <a:t>is used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dirty="0">
                <a:latin typeface="Calibri"/>
                <a:cs typeface="Calibri"/>
              </a:rPr>
              <a:t>specify </a:t>
            </a:r>
            <a:r>
              <a:rPr sz="2800" spc="-5" dirty="0">
                <a:latin typeface="Calibri"/>
                <a:cs typeface="Calibri"/>
              </a:rPr>
              <a:t>the descending </a:t>
            </a:r>
            <a:r>
              <a:rPr sz="2800" spc="-55" dirty="0">
                <a:latin typeface="Calibri"/>
                <a:cs typeface="Calibri"/>
              </a:rPr>
              <a:t>order.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38143" y="2342578"/>
            <a:ext cx="2534920" cy="2252980"/>
          </a:xfrm>
          <a:custGeom>
            <a:avLst/>
            <a:gdLst/>
            <a:ahLst/>
            <a:cxnLst/>
            <a:rect l="l" t="t" r="r" b="b"/>
            <a:pathLst>
              <a:path w="2534920" h="2252979">
                <a:moveTo>
                  <a:pt x="204724" y="0"/>
                </a:moveTo>
                <a:lnTo>
                  <a:pt x="2330069" y="0"/>
                </a:lnTo>
                <a:lnTo>
                  <a:pt x="2370734" y="4102"/>
                </a:lnTo>
                <a:lnTo>
                  <a:pt x="2409342" y="16078"/>
                </a:lnTo>
                <a:lnTo>
                  <a:pt x="2444254" y="35039"/>
                </a:lnTo>
                <a:lnTo>
                  <a:pt x="2474671" y="60121"/>
                </a:lnTo>
                <a:lnTo>
                  <a:pt x="2499753" y="90538"/>
                </a:lnTo>
                <a:lnTo>
                  <a:pt x="2518714" y="125450"/>
                </a:lnTo>
                <a:lnTo>
                  <a:pt x="2530690" y="164058"/>
                </a:lnTo>
                <a:lnTo>
                  <a:pt x="2534793" y="204724"/>
                </a:lnTo>
                <a:lnTo>
                  <a:pt x="2534793" y="2048129"/>
                </a:lnTo>
                <a:lnTo>
                  <a:pt x="2530690" y="2088794"/>
                </a:lnTo>
                <a:lnTo>
                  <a:pt x="2518714" y="2127402"/>
                </a:lnTo>
                <a:lnTo>
                  <a:pt x="2499753" y="2162314"/>
                </a:lnTo>
                <a:lnTo>
                  <a:pt x="2474671" y="2192731"/>
                </a:lnTo>
                <a:lnTo>
                  <a:pt x="2444254" y="2217813"/>
                </a:lnTo>
                <a:lnTo>
                  <a:pt x="2409342" y="2236774"/>
                </a:lnTo>
                <a:lnTo>
                  <a:pt x="2370734" y="2248750"/>
                </a:lnTo>
                <a:lnTo>
                  <a:pt x="2330069" y="2252853"/>
                </a:lnTo>
                <a:lnTo>
                  <a:pt x="204724" y="2252853"/>
                </a:lnTo>
                <a:lnTo>
                  <a:pt x="164058" y="2248750"/>
                </a:lnTo>
                <a:lnTo>
                  <a:pt x="125463" y="2236774"/>
                </a:lnTo>
                <a:lnTo>
                  <a:pt x="90538" y="2217813"/>
                </a:lnTo>
                <a:lnTo>
                  <a:pt x="60121" y="2192731"/>
                </a:lnTo>
                <a:lnTo>
                  <a:pt x="35039" y="2162314"/>
                </a:lnTo>
                <a:lnTo>
                  <a:pt x="16078" y="2127402"/>
                </a:lnTo>
                <a:lnTo>
                  <a:pt x="4102" y="2088794"/>
                </a:lnTo>
                <a:lnTo>
                  <a:pt x="0" y="2048129"/>
                </a:lnTo>
                <a:lnTo>
                  <a:pt x="0" y="204724"/>
                </a:lnTo>
                <a:lnTo>
                  <a:pt x="4102" y="164058"/>
                </a:lnTo>
                <a:lnTo>
                  <a:pt x="16078" y="125450"/>
                </a:lnTo>
                <a:lnTo>
                  <a:pt x="35039" y="90538"/>
                </a:lnTo>
                <a:lnTo>
                  <a:pt x="60121" y="60121"/>
                </a:lnTo>
                <a:lnTo>
                  <a:pt x="90538" y="35039"/>
                </a:lnTo>
                <a:lnTo>
                  <a:pt x="125463" y="16078"/>
                </a:lnTo>
                <a:lnTo>
                  <a:pt x="164058" y="4102"/>
                </a:lnTo>
                <a:lnTo>
                  <a:pt x="204724" y="0"/>
                </a:lnTo>
                <a:close/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22554" y="2356859"/>
            <a:ext cx="11436350" cy="2224405"/>
            <a:chOff x="622554" y="2356859"/>
            <a:chExt cx="11436350" cy="2224405"/>
          </a:xfrm>
        </p:grpSpPr>
        <p:sp>
          <p:nvSpPr>
            <p:cNvPr id="8" name="object 8"/>
            <p:cNvSpPr/>
            <p:nvPr/>
          </p:nvSpPr>
          <p:spPr>
            <a:xfrm>
              <a:off x="9552432" y="2356859"/>
              <a:ext cx="2506218" cy="22242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56142" y="3186683"/>
              <a:ext cx="635000" cy="485140"/>
            </a:xfrm>
            <a:custGeom>
              <a:avLst/>
              <a:gdLst/>
              <a:ahLst/>
              <a:cxnLst/>
              <a:rect l="l" t="t" r="r" b="b"/>
              <a:pathLst>
                <a:path w="635000" h="485139">
                  <a:moveTo>
                    <a:pt x="392430" y="0"/>
                  </a:moveTo>
                  <a:lnTo>
                    <a:pt x="392430" y="121158"/>
                  </a:lnTo>
                  <a:lnTo>
                    <a:pt x="0" y="121158"/>
                  </a:lnTo>
                  <a:lnTo>
                    <a:pt x="0" y="363474"/>
                  </a:lnTo>
                  <a:lnTo>
                    <a:pt x="392430" y="363474"/>
                  </a:lnTo>
                  <a:lnTo>
                    <a:pt x="392430" y="484632"/>
                  </a:lnTo>
                  <a:lnTo>
                    <a:pt x="634746" y="242316"/>
                  </a:lnTo>
                  <a:lnTo>
                    <a:pt x="39243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2554" y="3073146"/>
              <a:ext cx="7962137" cy="7116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8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7813" y="2529839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418" y="0"/>
                  </a:moveTo>
                  <a:lnTo>
                    <a:pt x="0" y="0"/>
                  </a:lnTo>
                  <a:lnTo>
                    <a:pt x="0" y="369570"/>
                  </a:lnTo>
                  <a:lnTo>
                    <a:pt x="1058418" y="369570"/>
                  </a:lnTo>
                  <a:lnTo>
                    <a:pt x="1058418" y="0"/>
                  </a:lnTo>
                  <a:close/>
                </a:path>
              </a:pathLst>
            </a:custGeom>
            <a:solidFill>
              <a:srgbClr val="08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10" y="2548287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6623684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ALL </a:t>
            </a:r>
            <a:r>
              <a:rPr spc="-15" dirty="0"/>
              <a:t>LAUNCH </a:t>
            </a:r>
            <a:r>
              <a:rPr spc="-10" dirty="0"/>
              <a:t>SITES </a:t>
            </a:r>
            <a:r>
              <a:rPr spc="-5" dirty="0"/>
              <a:t>ON A</a:t>
            </a:r>
            <a:r>
              <a:rPr spc="-30" dirty="0"/>
              <a:t> </a:t>
            </a:r>
            <a:r>
              <a:rPr spc="-10" dirty="0"/>
              <a:t>MAP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4210991"/>
            <a:ext cx="4876165" cy="160464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All SpaceX launch </a:t>
            </a:r>
            <a:r>
              <a:rPr sz="2800" spc="-10" dirty="0">
                <a:latin typeface="Calibri"/>
                <a:cs typeface="Calibri"/>
              </a:rPr>
              <a:t>sites </a:t>
            </a:r>
            <a:r>
              <a:rPr sz="2800" spc="-15" dirty="0">
                <a:latin typeface="Calibri"/>
                <a:cs typeface="Calibri"/>
              </a:rPr>
              <a:t>are </a:t>
            </a:r>
            <a:r>
              <a:rPr sz="2800" spc="-5" dirty="0">
                <a:latin typeface="Calibri"/>
                <a:cs typeface="Calibri"/>
              </a:rPr>
              <a:t>on  </a:t>
            </a:r>
            <a:r>
              <a:rPr sz="2800" spc="-15" dirty="0">
                <a:latin typeface="Calibri"/>
                <a:cs typeface="Calibri"/>
              </a:rPr>
              <a:t>coasts </a:t>
            </a:r>
            <a:r>
              <a:rPr sz="2800" spc="-5" dirty="0">
                <a:latin typeface="Calibri"/>
                <a:cs typeface="Calibri"/>
              </a:rPr>
              <a:t>of the </a:t>
            </a:r>
            <a:r>
              <a:rPr sz="2800" spc="-10" dirty="0">
                <a:latin typeface="Calibri"/>
                <a:cs typeface="Calibri"/>
              </a:rPr>
              <a:t>United </a:t>
            </a:r>
            <a:r>
              <a:rPr sz="2800" spc="-20" dirty="0">
                <a:latin typeface="Calibri"/>
                <a:cs typeface="Calibri"/>
              </a:rPr>
              <a:t>States </a:t>
            </a:r>
            <a:r>
              <a:rPr sz="2800" spc="-5" dirty="0">
                <a:latin typeface="Calibri"/>
                <a:cs typeface="Calibri"/>
              </a:rPr>
              <a:t>of  America, specifically Florida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  </a:t>
            </a:r>
            <a:r>
              <a:rPr sz="2800" spc="-10" dirty="0">
                <a:latin typeface="Calibri"/>
                <a:cs typeface="Calibri"/>
              </a:rPr>
              <a:t>California.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1950" y="1205483"/>
            <a:ext cx="11466195" cy="5435600"/>
            <a:chOff x="361950" y="1205483"/>
            <a:chExt cx="11466195" cy="5435600"/>
          </a:xfrm>
        </p:grpSpPr>
        <p:sp>
          <p:nvSpPr>
            <p:cNvPr id="6" name="object 6"/>
            <p:cNvSpPr/>
            <p:nvPr/>
          </p:nvSpPr>
          <p:spPr>
            <a:xfrm>
              <a:off x="361950" y="1205483"/>
              <a:ext cx="5503925" cy="30586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75882" y="1207769"/>
              <a:ext cx="5151881" cy="30563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59879" y="4405883"/>
              <a:ext cx="1886711" cy="22349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92540" y="4415027"/>
              <a:ext cx="2935223" cy="22158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58486" y="3029940"/>
              <a:ext cx="6052185" cy="716915"/>
            </a:xfrm>
            <a:custGeom>
              <a:avLst/>
              <a:gdLst/>
              <a:ahLst/>
              <a:cxnLst/>
              <a:rect l="l" t="t" r="r" b="b"/>
              <a:pathLst>
                <a:path w="6052184" h="716914">
                  <a:moveTo>
                    <a:pt x="0" y="716432"/>
                  </a:moveTo>
                  <a:lnTo>
                    <a:pt x="6051994" y="0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693380" y="2993603"/>
              <a:ext cx="80645" cy="76200"/>
            </a:xfrm>
            <a:custGeom>
              <a:avLst/>
              <a:gdLst/>
              <a:ahLst/>
              <a:cxnLst/>
              <a:rect l="l" t="t" r="r" b="b"/>
              <a:pathLst>
                <a:path w="80645" h="76200">
                  <a:moveTo>
                    <a:pt x="0" y="0"/>
                  </a:moveTo>
                  <a:lnTo>
                    <a:pt x="8966" y="75666"/>
                  </a:lnTo>
                  <a:lnTo>
                    <a:pt x="80162" y="28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63624" y="3255644"/>
              <a:ext cx="731520" cy="1804670"/>
            </a:xfrm>
            <a:custGeom>
              <a:avLst/>
              <a:gdLst/>
              <a:ahLst/>
              <a:cxnLst/>
              <a:rect l="l" t="t" r="r" b="b"/>
              <a:pathLst>
                <a:path w="731520" h="1804670">
                  <a:moveTo>
                    <a:pt x="731011" y="0"/>
                  </a:moveTo>
                  <a:lnTo>
                    <a:pt x="0" y="1804073"/>
                  </a:lnTo>
                </a:path>
              </a:pathLst>
            </a:custGeom>
            <a:ln w="1904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33081" y="5033646"/>
              <a:ext cx="71120" cy="85090"/>
            </a:xfrm>
            <a:custGeom>
              <a:avLst/>
              <a:gdLst/>
              <a:ahLst/>
              <a:cxnLst/>
              <a:rect l="l" t="t" r="r" b="b"/>
              <a:pathLst>
                <a:path w="71120" h="85089">
                  <a:moveTo>
                    <a:pt x="0" y="0"/>
                  </a:moveTo>
                  <a:lnTo>
                    <a:pt x="6692" y="84924"/>
                  </a:lnTo>
                  <a:lnTo>
                    <a:pt x="70624" y="286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61045" y="5265115"/>
              <a:ext cx="2211070" cy="352425"/>
            </a:xfrm>
            <a:custGeom>
              <a:avLst/>
              <a:gdLst/>
              <a:ahLst/>
              <a:cxnLst/>
              <a:rect l="l" t="t" r="r" b="b"/>
              <a:pathLst>
                <a:path w="2211070" h="352425">
                  <a:moveTo>
                    <a:pt x="2210587" y="351967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98338" y="5229495"/>
              <a:ext cx="81280" cy="75565"/>
            </a:xfrm>
            <a:custGeom>
              <a:avLst/>
              <a:gdLst/>
              <a:ahLst/>
              <a:cxnLst/>
              <a:rect l="l" t="t" r="r" b="b"/>
              <a:pathLst>
                <a:path w="81279" h="75564">
                  <a:moveTo>
                    <a:pt x="81241" y="0"/>
                  </a:moveTo>
                  <a:lnTo>
                    <a:pt x="0" y="25641"/>
                  </a:lnTo>
                  <a:lnTo>
                    <a:pt x="69253" y="75247"/>
                  </a:lnTo>
                  <a:lnTo>
                    <a:pt x="8124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97237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SUCCESS/FAILED </a:t>
            </a:r>
            <a:r>
              <a:rPr spc="-15" dirty="0"/>
              <a:t>LAUNCHES </a:t>
            </a:r>
            <a:r>
              <a:rPr spc="-20" dirty="0"/>
              <a:t>FOR EACH</a:t>
            </a:r>
            <a:r>
              <a:rPr dirty="0"/>
              <a:t> </a:t>
            </a:r>
            <a:r>
              <a:rPr spc="-5" dirty="0"/>
              <a:t>SITE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5039360" marR="5080" indent="-228600">
              <a:lnSpc>
                <a:spcPts val="3020"/>
              </a:lnSpc>
              <a:spcBef>
                <a:spcPts val="484"/>
              </a:spcBef>
              <a:buFont typeface="Arial"/>
              <a:buChar char="•"/>
              <a:tabLst>
                <a:tab pos="5039360" algn="l"/>
              </a:tabLst>
            </a:pPr>
            <a:r>
              <a:rPr spc="-5" dirty="0"/>
              <a:t>Launches </a:t>
            </a:r>
            <a:r>
              <a:rPr spc="-25" dirty="0"/>
              <a:t>have </a:t>
            </a:r>
            <a:r>
              <a:rPr spc="-5" dirty="0"/>
              <a:t>been </a:t>
            </a:r>
            <a:r>
              <a:rPr spc="-10" dirty="0"/>
              <a:t>grouped </a:t>
            </a:r>
            <a:r>
              <a:rPr spc="-20" dirty="0"/>
              <a:t>into  </a:t>
            </a:r>
            <a:r>
              <a:rPr spc="-15" dirty="0"/>
              <a:t>clusters, </a:t>
            </a:r>
            <a:r>
              <a:rPr spc="-5" dirty="0"/>
              <a:t>and </a:t>
            </a:r>
            <a:r>
              <a:rPr spc="-15" dirty="0"/>
              <a:t>annotated </a:t>
            </a:r>
            <a:r>
              <a:rPr spc="-5" dirty="0"/>
              <a:t>with </a:t>
            </a:r>
            <a:r>
              <a:rPr spc="-10" dirty="0">
                <a:solidFill>
                  <a:srgbClr val="058905"/>
                </a:solidFill>
              </a:rPr>
              <a:t>green  icons </a:t>
            </a:r>
            <a:r>
              <a:rPr spc="-25" dirty="0"/>
              <a:t>for </a:t>
            </a:r>
            <a:r>
              <a:rPr spc="-5" dirty="0"/>
              <a:t>successful launches, and </a:t>
            </a:r>
            <a:r>
              <a:rPr spc="-5" dirty="0">
                <a:solidFill>
                  <a:srgbClr val="FF0505"/>
                </a:solidFill>
              </a:rPr>
              <a:t> </a:t>
            </a:r>
            <a:r>
              <a:rPr spc="-15" dirty="0">
                <a:solidFill>
                  <a:srgbClr val="FF0505"/>
                </a:solidFill>
              </a:rPr>
              <a:t>red </a:t>
            </a:r>
            <a:r>
              <a:rPr spc="-10" dirty="0">
                <a:solidFill>
                  <a:srgbClr val="FF0505"/>
                </a:solidFill>
              </a:rPr>
              <a:t>icons </a:t>
            </a:r>
            <a:r>
              <a:rPr spc="-25" dirty="0"/>
              <a:t>for </a:t>
            </a:r>
            <a:r>
              <a:rPr spc="-15" dirty="0"/>
              <a:t>failed</a:t>
            </a:r>
            <a:r>
              <a:rPr spc="25" dirty="0"/>
              <a:t> </a:t>
            </a:r>
            <a:r>
              <a:rPr spc="-5" dirty="0"/>
              <a:t>launches.</a:t>
            </a:r>
          </a:p>
          <a:p>
            <a:pPr marL="6650355">
              <a:lnSpc>
                <a:spcPct val="100000"/>
              </a:lnSpc>
              <a:spcBef>
                <a:spcPts val="1900"/>
              </a:spcBef>
            </a:pPr>
            <a:r>
              <a:rPr sz="1800" spc="-5" dirty="0">
                <a:solidFill>
                  <a:srgbClr val="FFFFFF"/>
                </a:solidFill>
              </a:rPr>
              <a:t>CCAFS SLC-40 </a:t>
            </a:r>
            <a:r>
              <a:rPr sz="1800" dirty="0">
                <a:solidFill>
                  <a:srgbClr val="FFFFFF"/>
                </a:solidFill>
              </a:rPr>
              <a:t>and </a:t>
            </a:r>
            <a:r>
              <a:rPr sz="1800" spc="-5" dirty="0">
                <a:solidFill>
                  <a:srgbClr val="FFFFFF"/>
                </a:solidFill>
              </a:rPr>
              <a:t>CCAFS</a:t>
            </a:r>
            <a:r>
              <a:rPr sz="1800" spc="-25" dirty="0">
                <a:solidFill>
                  <a:srgbClr val="FFFFFF"/>
                </a:solidFill>
              </a:rPr>
              <a:t> </a:t>
            </a:r>
            <a:r>
              <a:rPr sz="1800" spc="-5" dirty="0">
                <a:solidFill>
                  <a:srgbClr val="FFFFFF"/>
                </a:solidFill>
              </a:rPr>
              <a:t>LC-40</a:t>
            </a:r>
            <a:endParaRPr sz="1800"/>
          </a:p>
        </p:txBody>
      </p:sp>
      <p:grpSp>
        <p:nvGrpSpPr>
          <p:cNvPr id="4" name="object 4"/>
          <p:cNvGrpSpPr/>
          <p:nvPr/>
        </p:nvGrpSpPr>
        <p:grpSpPr>
          <a:xfrm>
            <a:off x="329945" y="1513332"/>
            <a:ext cx="11334115" cy="4839970"/>
            <a:chOff x="329945" y="1513332"/>
            <a:chExt cx="11334115" cy="4839970"/>
          </a:xfrm>
        </p:grpSpPr>
        <p:sp>
          <p:nvSpPr>
            <p:cNvPr id="5" name="object 5"/>
            <p:cNvSpPr/>
            <p:nvPr/>
          </p:nvSpPr>
          <p:spPr>
            <a:xfrm>
              <a:off x="329945" y="1513332"/>
              <a:ext cx="4815839" cy="22471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20255" y="4005072"/>
              <a:ext cx="1967483" cy="23202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97212" y="3999738"/>
              <a:ext cx="1966721" cy="23210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88335" y="4581906"/>
              <a:ext cx="2449067" cy="17708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9945" y="4393692"/>
              <a:ext cx="1818893" cy="195224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3506" y="2829686"/>
              <a:ext cx="274955" cy="1473835"/>
            </a:xfrm>
            <a:custGeom>
              <a:avLst/>
              <a:gdLst/>
              <a:ahLst/>
              <a:cxnLst/>
              <a:rect l="l" t="t" r="r" b="b"/>
              <a:pathLst>
                <a:path w="274955" h="1473835">
                  <a:moveTo>
                    <a:pt x="274459" y="0"/>
                  </a:moveTo>
                  <a:lnTo>
                    <a:pt x="0" y="1473479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8374" y="4283706"/>
              <a:ext cx="74930" cy="81915"/>
            </a:xfrm>
            <a:custGeom>
              <a:avLst/>
              <a:gdLst/>
              <a:ahLst/>
              <a:cxnLst/>
              <a:rect l="l" t="t" r="r" b="b"/>
              <a:pathLst>
                <a:path w="74929" h="81914">
                  <a:moveTo>
                    <a:pt x="0" y="0"/>
                  </a:moveTo>
                  <a:lnTo>
                    <a:pt x="23507" y="81889"/>
                  </a:lnTo>
                  <a:lnTo>
                    <a:pt x="74917" y="13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1487" y="3375279"/>
              <a:ext cx="394970" cy="1152525"/>
            </a:xfrm>
            <a:custGeom>
              <a:avLst/>
              <a:gdLst/>
              <a:ahLst/>
              <a:cxnLst/>
              <a:rect l="l" t="t" r="r" b="b"/>
              <a:pathLst>
                <a:path w="394970" h="1152525">
                  <a:moveTo>
                    <a:pt x="394347" y="0"/>
                  </a:moveTo>
                  <a:lnTo>
                    <a:pt x="0" y="1152499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79542" y="4503430"/>
              <a:ext cx="72390" cy="84455"/>
            </a:xfrm>
            <a:custGeom>
              <a:avLst/>
              <a:gdLst/>
              <a:ahLst/>
              <a:cxnLst/>
              <a:rect l="l" t="t" r="r" b="b"/>
              <a:pathLst>
                <a:path w="72389" h="84454">
                  <a:moveTo>
                    <a:pt x="0" y="0"/>
                  </a:moveTo>
                  <a:lnTo>
                    <a:pt x="11379" y="84429"/>
                  </a:lnTo>
                  <a:lnTo>
                    <a:pt x="72097" y="24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60317" y="3331845"/>
              <a:ext cx="2459355" cy="865505"/>
            </a:xfrm>
            <a:custGeom>
              <a:avLst/>
              <a:gdLst/>
              <a:ahLst/>
              <a:cxnLst/>
              <a:rect l="l" t="t" r="r" b="b"/>
              <a:pathLst>
                <a:path w="2459354" h="865504">
                  <a:moveTo>
                    <a:pt x="0" y="0"/>
                  </a:moveTo>
                  <a:lnTo>
                    <a:pt x="2458808" y="865352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94498" y="4157035"/>
              <a:ext cx="85090" cy="72390"/>
            </a:xfrm>
            <a:custGeom>
              <a:avLst/>
              <a:gdLst/>
              <a:ahLst/>
              <a:cxnLst/>
              <a:rect l="l" t="t" r="r" b="b"/>
              <a:pathLst>
                <a:path w="85090" h="72389">
                  <a:moveTo>
                    <a:pt x="25298" y="0"/>
                  </a:moveTo>
                  <a:lnTo>
                    <a:pt x="0" y="71882"/>
                  </a:lnTo>
                  <a:lnTo>
                    <a:pt x="84531" y="61239"/>
                  </a:lnTo>
                  <a:lnTo>
                    <a:pt x="252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015506" y="4941200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C7C30"/>
                </a:solidFill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57223" y="4236283"/>
            <a:ext cx="1071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KSC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LC-39A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8385" y="4031000"/>
            <a:ext cx="1176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VAFB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SLC-4E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89954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PROXIMITY </a:t>
            </a:r>
            <a:r>
              <a:rPr spc="-5" dirty="0"/>
              <a:t>OF </a:t>
            </a:r>
            <a:r>
              <a:rPr spc="-15" dirty="0"/>
              <a:t>LAUNCH </a:t>
            </a:r>
            <a:r>
              <a:rPr spc="-10" dirty="0"/>
              <a:t>SITES </a:t>
            </a:r>
            <a:r>
              <a:rPr spc="-70" dirty="0"/>
              <a:t>TO</a:t>
            </a:r>
            <a:r>
              <a:rPr spc="50" dirty="0"/>
              <a:t> </a:t>
            </a:r>
            <a:r>
              <a:rPr spc="-35" dirty="0"/>
              <a:t>OTHER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898504"/>
            <a:ext cx="46843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10" dirty="0">
                <a:latin typeface="Calibri Light"/>
                <a:cs typeface="Calibri Light"/>
              </a:rPr>
              <a:t>POINTS </a:t>
            </a:r>
            <a:r>
              <a:rPr sz="4400" b="0" spc="-5" dirty="0">
                <a:latin typeface="Calibri Light"/>
                <a:cs typeface="Calibri Light"/>
              </a:rPr>
              <a:t>OF</a:t>
            </a:r>
            <a:r>
              <a:rPr sz="4400" b="0" spc="-45" dirty="0">
                <a:latin typeface="Calibri Light"/>
                <a:cs typeface="Calibri Light"/>
              </a:rPr>
              <a:t> </a:t>
            </a:r>
            <a:r>
              <a:rPr sz="4400" b="0" spc="-15" dirty="0">
                <a:latin typeface="Calibri Light"/>
                <a:cs typeface="Calibri Light"/>
              </a:rPr>
              <a:t>INTEREST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6947" y="1225109"/>
            <a:ext cx="3653154" cy="2249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spc="-10" dirty="0">
                <a:latin typeface="Calibri"/>
                <a:cs typeface="Calibri"/>
              </a:rPr>
              <a:t>Are </a:t>
            </a:r>
            <a:r>
              <a:rPr sz="1200" spc="-5" dirty="0">
                <a:latin typeface="Calibri"/>
                <a:cs typeface="Calibri"/>
              </a:rPr>
              <a:t>launch sites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5" dirty="0">
                <a:latin typeface="Calibri"/>
                <a:cs typeface="Calibri"/>
              </a:rPr>
              <a:t>close </a:t>
            </a:r>
            <a:r>
              <a:rPr sz="1200" spc="-10" dirty="0">
                <a:latin typeface="Calibri"/>
                <a:cs typeface="Calibri"/>
              </a:rPr>
              <a:t>proximity to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railways?</a:t>
            </a:r>
            <a:endParaRPr sz="1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200" spc="-5" dirty="0">
                <a:solidFill>
                  <a:srgbClr val="EC7C30"/>
                </a:solidFill>
                <a:latin typeface="Calibri"/>
                <a:cs typeface="Calibri"/>
              </a:rPr>
              <a:t>YES. </a:t>
            </a:r>
            <a:r>
              <a:rPr sz="1200" spc="-5" dirty="0">
                <a:latin typeface="Calibri"/>
                <a:cs typeface="Calibri"/>
              </a:rPr>
              <a:t>The coastline </a:t>
            </a:r>
            <a:r>
              <a:rPr sz="1200" dirty="0">
                <a:latin typeface="Calibri"/>
                <a:cs typeface="Calibri"/>
              </a:rPr>
              <a:t>is </a:t>
            </a:r>
            <a:r>
              <a:rPr sz="1200" spc="-5" dirty="0">
                <a:latin typeface="Calibri"/>
                <a:cs typeface="Calibri"/>
              </a:rPr>
              <a:t>only 0.87 </a:t>
            </a:r>
            <a:r>
              <a:rPr sz="1200" dirty="0">
                <a:latin typeface="Calibri"/>
                <a:cs typeface="Calibri"/>
              </a:rPr>
              <a:t>km </a:t>
            </a:r>
            <a:r>
              <a:rPr sz="1200" spc="-5" dirty="0">
                <a:latin typeface="Calibri"/>
                <a:cs typeface="Calibri"/>
              </a:rPr>
              <a:t>due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East.</a:t>
            </a:r>
            <a:endParaRPr sz="1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launch sites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close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proximity to</a:t>
            </a:r>
            <a:r>
              <a:rPr sz="12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highways?</a:t>
            </a:r>
            <a:endParaRPr sz="1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200" spc="-5" dirty="0">
                <a:solidFill>
                  <a:srgbClr val="EC7C30"/>
                </a:solidFill>
                <a:latin typeface="Calibri"/>
                <a:cs typeface="Calibri"/>
              </a:rPr>
              <a:t>YES. </a:t>
            </a:r>
            <a:r>
              <a:rPr sz="1200" spc="-5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nearest highway </a:t>
            </a:r>
            <a:r>
              <a:rPr sz="1200" dirty="0">
                <a:latin typeface="Calibri"/>
                <a:cs typeface="Calibri"/>
              </a:rPr>
              <a:t>is </a:t>
            </a:r>
            <a:r>
              <a:rPr sz="1200" spc="-5" dirty="0">
                <a:latin typeface="Calibri"/>
                <a:cs typeface="Calibri"/>
              </a:rPr>
              <a:t>only 0.59km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away.</a:t>
            </a:r>
            <a:endParaRPr sz="1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launch sites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close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proximity to</a:t>
            </a:r>
            <a:r>
              <a:rPr sz="12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railways?</a:t>
            </a:r>
            <a:endParaRPr sz="1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200" spc="-5" dirty="0">
                <a:solidFill>
                  <a:srgbClr val="EC7C30"/>
                </a:solidFill>
                <a:latin typeface="Calibri"/>
                <a:cs typeface="Calibri"/>
              </a:rPr>
              <a:t>YES. </a:t>
            </a:r>
            <a:r>
              <a:rPr sz="1200" spc="-5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nearest railway </a:t>
            </a:r>
            <a:r>
              <a:rPr sz="1200" dirty="0">
                <a:latin typeface="Calibri"/>
                <a:cs typeface="Calibri"/>
              </a:rPr>
              <a:t>is </a:t>
            </a:r>
            <a:r>
              <a:rPr sz="1200" spc="-5" dirty="0">
                <a:latin typeface="Calibri"/>
                <a:cs typeface="Calibri"/>
              </a:rPr>
              <a:t>only 1.29 </a:t>
            </a:r>
            <a:r>
              <a:rPr sz="1200" dirty="0">
                <a:latin typeface="Calibri"/>
                <a:cs typeface="Calibri"/>
              </a:rPr>
              <a:t>km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away.</a:t>
            </a:r>
            <a:endParaRPr sz="1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Do launch sites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keep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certain distance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away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cities?</a:t>
            </a:r>
            <a:endParaRPr sz="1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200" spc="-5" dirty="0">
                <a:solidFill>
                  <a:srgbClr val="EC7C30"/>
                </a:solidFill>
                <a:latin typeface="Calibri"/>
                <a:cs typeface="Calibri"/>
              </a:rPr>
              <a:t>YES. </a:t>
            </a:r>
            <a:r>
              <a:rPr sz="1200" spc="-5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nearest </a:t>
            </a:r>
            <a:r>
              <a:rPr sz="1200" dirty="0">
                <a:latin typeface="Calibri"/>
                <a:cs typeface="Calibri"/>
              </a:rPr>
              <a:t>city is </a:t>
            </a:r>
            <a:r>
              <a:rPr sz="1200" spc="-5" dirty="0">
                <a:latin typeface="Calibri"/>
                <a:cs typeface="Calibri"/>
              </a:rPr>
              <a:t>51.74 </a:t>
            </a:r>
            <a:r>
              <a:rPr sz="1200" dirty="0">
                <a:latin typeface="Calibri"/>
                <a:cs typeface="Calibri"/>
              </a:rPr>
              <a:t>km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away.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82168" y="1726692"/>
            <a:ext cx="11256010" cy="5107305"/>
            <a:chOff x="582168" y="1726692"/>
            <a:chExt cx="11256010" cy="5107305"/>
          </a:xfrm>
        </p:grpSpPr>
        <p:sp>
          <p:nvSpPr>
            <p:cNvPr id="7" name="object 7"/>
            <p:cNvSpPr/>
            <p:nvPr/>
          </p:nvSpPr>
          <p:spPr>
            <a:xfrm>
              <a:off x="582168" y="3880104"/>
              <a:ext cx="7082027" cy="29535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24799" y="3595877"/>
              <a:ext cx="3912869" cy="295427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43271" y="1726692"/>
              <a:ext cx="2820923" cy="19583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16939" y="2146492"/>
            <a:ext cx="37401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Using the </a:t>
            </a:r>
            <a:r>
              <a:rPr sz="1600" spc="-10" dirty="0">
                <a:solidFill>
                  <a:srgbClr val="EC7C30"/>
                </a:solidFill>
                <a:latin typeface="Calibri"/>
                <a:cs typeface="Calibri"/>
              </a:rPr>
              <a:t>CCAFS </a:t>
            </a:r>
            <a:r>
              <a:rPr sz="1600" spc="-5" dirty="0">
                <a:solidFill>
                  <a:srgbClr val="EC7C30"/>
                </a:solidFill>
                <a:latin typeface="Calibri"/>
                <a:cs typeface="Calibri"/>
              </a:rPr>
              <a:t>SLC-40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site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as an 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example site, we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understand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about  the placement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sites.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87237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7813" y="2529839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418" y="0"/>
                  </a:moveTo>
                  <a:lnTo>
                    <a:pt x="0" y="0"/>
                  </a:lnTo>
                  <a:lnTo>
                    <a:pt x="0" y="369570"/>
                  </a:lnTo>
                  <a:lnTo>
                    <a:pt x="1058418" y="369570"/>
                  </a:lnTo>
                  <a:lnTo>
                    <a:pt x="1058418" y="0"/>
                  </a:lnTo>
                  <a:close/>
                </a:path>
              </a:pathLst>
            </a:custGeom>
            <a:solidFill>
              <a:srgbClr val="08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10" y="2548287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229625" y="6079580"/>
            <a:ext cx="1485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55" dirty="0">
                <a:solidFill>
                  <a:srgbClr val="1C7CDB"/>
                </a:solidFill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6807" y="417855"/>
            <a:ext cx="2446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b="0" spc="15" dirty="0">
                <a:solidFill>
                  <a:srgbClr val="0A48CA"/>
                </a:solidFill>
                <a:latin typeface="Calibri"/>
                <a:cs typeface="Calibri"/>
              </a:rPr>
              <a:t>Introduction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807" y="1727480"/>
            <a:ext cx="5494020" cy="37933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-35" dirty="0">
                <a:latin typeface="Lucida Sans"/>
                <a:cs typeface="Lucida Sans"/>
              </a:rPr>
              <a:t>SpaceX</a:t>
            </a:r>
            <a:r>
              <a:rPr sz="1600" spc="-125" dirty="0">
                <a:latin typeface="Lucida Sans"/>
                <a:cs typeface="Lucida Sans"/>
              </a:rPr>
              <a:t> </a:t>
            </a:r>
            <a:r>
              <a:rPr sz="1600" spc="-65" dirty="0">
                <a:latin typeface="Lucida Sans"/>
                <a:cs typeface="Lucida Sans"/>
              </a:rPr>
              <a:t>launches</a:t>
            </a:r>
            <a:r>
              <a:rPr sz="1600" spc="-130" dirty="0">
                <a:latin typeface="Lucida Sans"/>
                <a:cs typeface="Lucida Sans"/>
              </a:rPr>
              <a:t> </a:t>
            </a:r>
            <a:r>
              <a:rPr sz="1600" spc="-50" dirty="0">
                <a:latin typeface="Lucida Sans"/>
                <a:cs typeface="Lucida Sans"/>
              </a:rPr>
              <a:t>Falcon</a:t>
            </a:r>
            <a:r>
              <a:rPr sz="1600" spc="-125" dirty="0">
                <a:latin typeface="Lucida Sans"/>
                <a:cs typeface="Lucida Sans"/>
              </a:rPr>
              <a:t> </a:t>
            </a:r>
            <a:r>
              <a:rPr sz="1600" spc="-110" dirty="0">
                <a:latin typeface="Lucida Sans"/>
                <a:cs typeface="Lucida Sans"/>
              </a:rPr>
              <a:t>9</a:t>
            </a:r>
            <a:r>
              <a:rPr sz="1600" spc="-140" dirty="0">
                <a:latin typeface="Lucida Sans"/>
                <a:cs typeface="Lucida Sans"/>
              </a:rPr>
              <a:t> </a:t>
            </a:r>
            <a:r>
              <a:rPr sz="1600" spc="-50" dirty="0">
                <a:latin typeface="Lucida Sans"/>
                <a:cs typeface="Lucida Sans"/>
              </a:rPr>
              <a:t>rockets</a:t>
            </a:r>
            <a:r>
              <a:rPr sz="1600" spc="-125" dirty="0">
                <a:latin typeface="Lucida Sans"/>
                <a:cs typeface="Lucida Sans"/>
              </a:rPr>
              <a:t> </a:t>
            </a:r>
            <a:r>
              <a:rPr sz="1600" spc="-5" dirty="0">
                <a:latin typeface="Lucida Sans"/>
                <a:cs typeface="Lucida Sans"/>
              </a:rPr>
              <a:t>at</a:t>
            </a:r>
            <a:r>
              <a:rPr sz="1600" spc="-140" dirty="0">
                <a:latin typeface="Lucida Sans"/>
                <a:cs typeface="Lucida Sans"/>
              </a:rPr>
              <a:t> </a:t>
            </a:r>
            <a:r>
              <a:rPr sz="1600" spc="-50" dirty="0">
                <a:latin typeface="Lucida Sans"/>
                <a:cs typeface="Lucida Sans"/>
              </a:rPr>
              <a:t>a</a:t>
            </a:r>
            <a:r>
              <a:rPr sz="1600" spc="-130" dirty="0">
                <a:latin typeface="Lucida Sans"/>
                <a:cs typeface="Lucida Sans"/>
              </a:rPr>
              <a:t> </a:t>
            </a:r>
            <a:r>
              <a:rPr sz="1600" spc="-45" dirty="0">
                <a:latin typeface="Lucida Sans"/>
                <a:cs typeface="Lucida Sans"/>
              </a:rPr>
              <a:t>cost</a:t>
            </a:r>
            <a:r>
              <a:rPr sz="1600" spc="-130" dirty="0">
                <a:latin typeface="Lucida Sans"/>
                <a:cs typeface="Lucida Sans"/>
              </a:rPr>
              <a:t> </a:t>
            </a:r>
            <a:r>
              <a:rPr sz="1600" spc="-5" dirty="0">
                <a:latin typeface="Lucida Sans"/>
                <a:cs typeface="Lucida Sans"/>
              </a:rPr>
              <a:t>of</a:t>
            </a:r>
            <a:r>
              <a:rPr sz="1600" spc="-135" dirty="0">
                <a:latin typeface="Lucida Sans"/>
                <a:cs typeface="Lucida Sans"/>
              </a:rPr>
              <a:t> </a:t>
            </a:r>
            <a:r>
              <a:rPr sz="1600" spc="-60" dirty="0">
                <a:latin typeface="Lucida Sans"/>
                <a:cs typeface="Lucida Sans"/>
              </a:rPr>
              <a:t>around</a:t>
            </a:r>
            <a:endParaRPr sz="1600" dirty="0">
              <a:latin typeface="Lucida Sans"/>
              <a:cs typeface="Lucida Sans"/>
            </a:endParaRPr>
          </a:p>
          <a:p>
            <a:pPr marL="355600" marR="5080">
              <a:lnSpc>
                <a:spcPct val="100000"/>
              </a:lnSpc>
            </a:pPr>
            <a:r>
              <a:rPr sz="1600" spc="-114" dirty="0">
                <a:latin typeface="Lucida Sans"/>
                <a:cs typeface="Lucida Sans"/>
              </a:rPr>
              <a:t>$62m.</a:t>
            </a:r>
            <a:r>
              <a:rPr sz="1600" spc="-165" dirty="0">
                <a:latin typeface="Lucida Sans"/>
                <a:cs typeface="Lucida Sans"/>
              </a:rPr>
              <a:t> </a:t>
            </a:r>
            <a:r>
              <a:rPr sz="1600" spc="-90" dirty="0">
                <a:latin typeface="Lucida Sans"/>
                <a:cs typeface="Lucida Sans"/>
              </a:rPr>
              <a:t>This</a:t>
            </a:r>
            <a:r>
              <a:rPr sz="1600" spc="-155" dirty="0">
                <a:latin typeface="Lucida Sans"/>
                <a:cs typeface="Lucida Sans"/>
              </a:rPr>
              <a:t> </a:t>
            </a:r>
            <a:r>
              <a:rPr sz="1600" spc="-80" dirty="0">
                <a:latin typeface="Lucida Sans"/>
                <a:cs typeface="Lucida Sans"/>
              </a:rPr>
              <a:t>is</a:t>
            </a:r>
            <a:r>
              <a:rPr sz="1600" spc="-145" dirty="0">
                <a:latin typeface="Lucida Sans"/>
                <a:cs typeface="Lucida Sans"/>
              </a:rPr>
              <a:t> </a:t>
            </a:r>
            <a:r>
              <a:rPr sz="1600" spc="-55" dirty="0">
                <a:latin typeface="Lucida Sans"/>
                <a:cs typeface="Lucida Sans"/>
              </a:rPr>
              <a:t>considerably</a:t>
            </a:r>
            <a:r>
              <a:rPr sz="1600" spc="-145" dirty="0">
                <a:latin typeface="Lucida Sans"/>
                <a:cs typeface="Lucida Sans"/>
              </a:rPr>
              <a:t> </a:t>
            </a:r>
            <a:r>
              <a:rPr sz="1600" spc="-50" dirty="0">
                <a:latin typeface="Lucida Sans"/>
                <a:cs typeface="Lucida Sans"/>
              </a:rPr>
              <a:t>cheaper</a:t>
            </a:r>
            <a:r>
              <a:rPr sz="1600" spc="-125" dirty="0">
                <a:latin typeface="Lucida Sans"/>
                <a:cs typeface="Lucida Sans"/>
              </a:rPr>
              <a:t> </a:t>
            </a:r>
            <a:r>
              <a:rPr sz="1600" spc="-45" dirty="0">
                <a:latin typeface="Lucida Sans"/>
                <a:cs typeface="Lucida Sans"/>
              </a:rPr>
              <a:t>than</a:t>
            </a:r>
            <a:r>
              <a:rPr sz="1600" spc="-145" dirty="0">
                <a:latin typeface="Lucida Sans"/>
                <a:cs typeface="Lucida Sans"/>
              </a:rPr>
              <a:t> </a:t>
            </a:r>
            <a:r>
              <a:rPr sz="1600" spc="-25" dirty="0">
                <a:latin typeface="Lucida Sans"/>
                <a:cs typeface="Lucida Sans"/>
              </a:rPr>
              <a:t>other</a:t>
            </a:r>
            <a:r>
              <a:rPr sz="1600" spc="-135" dirty="0">
                <a:latin typeface="Lucida Sans"/>
                <a:cs typeface="Lucida Sans"/>
              </a:rPr>
              <a:t> </a:t>
            </a:r>
            <a:r>
              <a:rPr sz="1600" spc="-50" dirty="0">
                <a:latin typeface="Lucida Sans"/>
                <a:cs typeface="Lucida Sans"/>
              </a:rPr>
              <a:t>providers  (which </a:t>
            </a:r>
            <a:r>
              <a:rPr sz="1600" spc="-60" dirty="0">
                <a:latin typeface="Lucida Sans"/>
                <a:cs typeface="Lucida Sans"/>
              </a:rPr>
              <a:t>usually </a:t>
            </a:r>
            <a:r>
              <a:rPr sz="1600" spc="-45" dirty="0">
                <a:latin typeface="Lucida Sans"/>
                <a:cs typeface="Lucida Sans"/>
              </a:rPr>
              <a:t>cost </a:t>
            </a:r>
            <a:r>
              <a:rPr sz="1600" spc="-60" dirty="0">
                <a:latin typeface="Lucida Sans"/>
                <a:cs typeface="Lucida Sans"/>
              </a:rPr>
              <a:t>upwards </a:t>
            </a:r>
            <a:r>
              <a:rPr sz="1600" spc="-5" dirty="0">
                <a:latin typeface="Lucida Sans"/>
                <a:cs typeface="Lucida Sans"/>
              </a:rPr>
              <a:t>of </a:t>
            </a:r>
            <a:r>
              <a:rPr sz="1600" spc="-100" dirty="0">
                <a:latin typeface="Lucida Sans"/>
                <a:cs typeface="Lucida Sans"/>
              </a:rPr>
              <a:t>$165m), </a:t>
            </a:r>
            <a:r>
              <a:rPr sz="1600" spc="-65" dirty="0">
                <a:latin typeface="Lucida Sans"/>
                <a:cs typeface="Lucida Sans"/>
              </a:rPr>
              <a:t>and </a:t>
            </a:r>
            <a:r>
              <a:rPr sz="1600" spc="-90" dirty="0">
                <a:latin typeface="Lucida Sans"/>
                <a:cs typeface="Lucida Sans"/>
              </a:rPr>
              <a:t>much </a:t>
            </a:r>
            <a:r>
              <a:rPr sz="1600" spc="-5" dirty="0">
                <a:latin typeface="Lucida Sans"/>
                <a:cs typeface="Lucida Sans"/>
              </a:rPr>
              <a:t>of  </a:t>
            </a:r>
            <a:r>
              <a:rPr sz="1600" spc="-15" dirty="0">
                <a:latin typeface="Lucida Sans"/>
                <a:cs typeface="Lucida Sans"/>
              </a:rPr>
              <a:t>the </a:t>
            </a:r>
            <a:r>
              <a:rPr sz="1600" spc="-75" dirty="0">
                <a:latin typeface="Lucida Sans"/>
                <a:cs typeface="Lucida Sans"/>
              </a:rPr>
              <a:t>savings </a:t>
            </a:r>
            <a:r>
              <a:rPr sz="1600" spc="-30" dirty="0">
                <a:latin typeface="Lucida Sans"/>
                <a:cs typeface="Lucida Sans"/>
              </a:rPr>
              <a:t>are </a:t>
            </a:r>
            <a:r>
              <a:rPr sz="1600" spc="-55" dirty="0">
                <a:latin typeface="Lucida Sans"/>
                <a:cs typeface="Lucida Sans"/>
              </a:rPr>
              <a:t>because </a:t>
            </a:r>
            <a:r>
              <a:rPr sz="1600" spc="-35" dirty="0">
                <a:latin typeface="Lucida Sans"/>
                <a:cs typeface="Lucida Sans"/>
              </a:rPr>
              <a:t>SpaceX </a:t>
            </a:r>
            <a:r>
              <a:rPr sz="1600" spc="-70" dirty="0">
                <a:latin typeface="Lucida Sans"/>
                <a:cs typeface="Lucida Sans"/>
              </a:rPr>
              <a:t>can land, </a:t>
            </a:r>
            <a:r>
              <a:rPr sz="1600" spc="-65" dirty="0">
                <a:latin typeface="Lucida Sans"/>
                <a:cs typeface="Lucida Sans"/>
              </a:rPr>
              <a:t>and </a:t>
            </a:r>
            <a:r>
              <a:rPr sz="1600" spc="-30" dirty="0">
                <a:latin typeface="Lucida Sans"/>
                <a:cs typeface="Lucida Sans"/>
              </a:rPr>
              <a:t>then re-  </a:t>
            </a:r>
            <a:r>
              <a:rPr sz="1600" spc="-65" dirty="0">
                <a:latin typeface="Lucida Sans"/>
                <a:cs typeface="Lucida Sans"/>
              </a:rPr>
              <a:t>use</a:t>
            </a:r>
            <a:r>
              <a:rPr sz="1600" spc="-145" dirty="0">
                <a:latin typeface="Lucida Sans"/>
                <a:cs typeface="Lucida Sans"/>
              </a:rPr>
              <a:t> </a:t>
            </a:r>
            <a:r>
              <a:rPr sz="1600" spc="-15" dirty="0">
                <a:latin typeface="Lucida Sans"/>
                <a:cs typeface="Lucida Sans"/>
              </a:rPr>
              <a:t>the</a:t>
            </a:r>
            <a:r>
              <a:rPr sz="1600" spc="-130" dirty="0">
                <a:latin typeface="Lucida Sans"/>
                <a:cs typeface="Lucida Sans"/>
              </a:rPr>
              <a:t> </a:t>
            </a:r>
            <a:r>
              <a:rPr sz="1600" spc="-30" dirty="0">
                <a:latin typeface="Lucida Sans"/>
                <a:cs typeface="Lucida Sans"/>
              </a:rPr>
              <a:t>first</a:t>
            </a:r>
            <a:r>
              <a:rPr sz="1600" spc="-145" dirty="0">
                <a:latin typeface="Lucida Sans"/>
                <a:cs typeface="Lucida Sans"/>
              </a:rPr>
              <a:t> </a:t>
            </a:r>
            <a:r>
              <a:rPr sz="1600" spc="-40" dirty="0">
                <a:latin typeface="Lucida Sans"/>
                <a:cs typeface="Lucida Sans"/>
              </a:rPr>
              <a:t>stage</a:t>
            </a:r>
            <a:r>
              <a:rPr sz="1600" spc="-145" dirty="0">
                <a:latin typeface="Lucida Sans"/>
                <a:cs typeface="Lucida Sans"/>
              </a:rPr>
              <a:t> </a:t>
            </a:r>
            <a:r>
              <a:rPr sz="1600" spc="-5" dirty="0">
                <a:latin typeface="Lucida Sans"/>
                <a:cs typeface="Lucida Sans"/>
              </a:rPr>
              <a:t>of</a:t>
            </a:r>
            <a:r>
              <a:rPr sz="1600" spc="-135" dirty="0">
                <a:latin typeface="Lucida Sans"/>
                <a:cs typeface="Lucida Sans"/>
              </a:rPr>
              <a:t> </a:t>
            </a:r>
            <a:r>
              <a:rPr sz="1600" spc="-15" dirty="0">
                <a:latin typeface="Lucida Sans"/>
                <a:cs typeface="Lucida Sans"/>
              </a:rPr>
              <a:t>the</a:t>
            </a:r>
            <a:r>
              <a:rPr sz="1600" spc="-130" dirty="0">
                <a:latin typeface="Lucida Sans"/>
                <a:cs typeface="Lucida Sans"/>
              </a:rPr>
              <a:t> </a:t>
            </a:r>
            <a:r>
              <a:rPr sz="1600" spc="-50" dirty="0">
                <a:latin typeface="Lucida Sans"/>
                <a:cs typeface="Lucida Sans"/>
              </a:rPr>
              <a:t>rocket.</a:t>
            </a:r>
            <a:endParaRPr sz="1600" dirty="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 dirty="0">
              <a:latin typeface="Lucida Sans"/>
              <a:cs typeface="Lucida Sans"/>
            </a:endParaRPr>
          </a:p>
          <a:p>
            <a:pPr marL="355600" marR="16700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Lucida Sans"/>
                <a:cs typeface="Lucida Sans"/>
              </a:rPr>
              <a:t>If</a:t>
            </a:r>
            <a:r>
              <a:rPr sz="1600" spc="-150" dirty="0">
                <a:latin typeface="Lucida Sans"/>
                <a:cs typeface="Lucida Sans"/>
              </a:rPr>
              <a:t> </a:t>
            </a:r>
            <a:r>
              <a:rPr sz="1600" spc="5" dirty="0">
                <a:latin typeface="Lucida Sans"/>
                <a:cs typeface="Lucida Sans"/>
              </a:rPr>
              <a:t>we</a:t>
            </a:r>
            <a:r>
              <a:rPr sz="1600" spc="-130" dirty="0">
                <a:latin typeface="Lucida Sans"/>
                <a:cs typeface="Lucida Sans"/>
              </a:rPr>
              <a:t> </a:t>
            </a:r>
            <a:r>
              <a:rPr sz="1600" spc="-70" dirty="0">
                <a:latin typeface="Lucida Sans"/>
                <a:cs typeface="Lucida Sans"/>
              </a:rPr>
              <a:t>can</a:t>
            </a:r>
            <a:r>
              <a:rPr sz="1600" spc="-125" dirty="0">
                <a:latin typeface="Lucida Sans"/>
                <a:cs typeface="Lucida Sans"/>
              </a:rPr>
              <a:t> </a:t>
            </a:r>
            <a:r>
              <a:rPr sz="1600" spc="-70" dirty="0">
                <a:latin typeface="Lucida Sans"/>
                <a:cs typeface="Lucida Sans"/>
              </a:rPr>
              <a:t>make</a:t>
            </a:r>
            <a:r>
              <a:rPr sz="1600" spc="-125" dirty="0">
                <a:latin typeface="Lucida Sans"/>
                <a:cs typeface="Lucida Sans"/>
              </a:rPr>
              <a:t> </a:t>
            </a:r>
            <a:r>
              <a:rPr sz="1600" spc="-55" dirty="0">
                <a:latin typeface="Lucida Sans"/>
                <a:cs typeface="Lucida Sans"/>
              </a:rPr>
              <a:t>predictions</a:t>
            </a:r>
            <a:r>
              <a:rPr sz="1600" spc="-150" dirty="0">
                <a:latin typeface="Lucida Sans"/>
                <a:cs typeface="Lucida Sans"/>
              </a:rPr>
              <a:t> </a:t>
            </a:r>
            <a:r>
              <a:rPr sz="1600" spc="-60" dirty="0">
                <a:latin typeface="Lucida Sans"/>
                <a:cs typeface="Lucida Sans"/>
              </a:rPr>
              <a:t>on</a:t>
            </a:r>
            <a:r>
              <a:rPr sz="1600" spc="-140" dirty="0">
                <a:latin typeface="Lucida Sans"/>
                <a:cs typeface="Lucida Sans"/>
              </a:rPr>
              <a:t> </a:t>
            </a:r>
            <a:r>
              <a:rPr sz="1600" spc="-25" dirty="0">
                <a:latin typeface="Lucida Sans"/>
                <a:cs typeface="Lucida Sans"/>
              </a:rPr>
              <a:t>whether</a:t>
            </a:r>
            <a:r>
              <a:rPr sz="1600" spc="-130" dirty="0">
                <a:latin typeface="Lucida Sans"/>
                <a:cs typeface="Lucida Sans"/>
              </a:rPr>
              <a:t> </a:t>
            </a:r>
            <a:r>
              <a:rPr sz="1600" spc="-15" dirty="0">
                <a:latin typeface="Lucida Sans"/>
                <a:cs typeface="Lucida Sans"/>
              </a:rPr>
              <a:t>the</a:t>
            </a:r>
            <a:r>
              <a:rPr sz="1600" spc="-130" dirty="0">
                <a:latin typeface="Lucida Sans"/>
                <a:cs typeface="Lucida Sans"/>
              </a:rPr>
              <a:t> </a:t>
            </a:r>
            <a:r>
              <a:rPr sz="1600" spc="-30" dirty="0">
                <a:latin typeface="Lucida Sans"/>
                <a:cs typeface="Lucida Sans"/>
              </a:rPr>
              <a:t>first</a:t>
            </a:r>
            <a:r>
              <a:rPr sz="1600" spc="-165" dirty="0">
                <a:latin typeface="Lucida Sans"/>
                <a:cs typeface="Lucida Sans"/>
              </a:rPr>
              <a:t> </a:t>
            </a:r>
            <a:r>
              <a:rPr sz="1600" spc="-40" dirty="0">
                <a:latin typeface="Lucida Sans"/>
                <a:cs typeface="Lucida Sans"/>
              </a:rPr>
              <a:t>stage  </a:t>
            </a:r>
            <a:r>
              <a:rPr sz="1600" spc="-30" dirty="0">
                <a:latin typeface="Lucida Sans"/>
                <a:cs typeface="Lucida Sans"/>
              </a:rPr>
              <a:t>will </a:t>
            </a:r>
            <a:r>
              <a:rPr sz="1600" spc="-70" dirty="0">
                <a:latin typeface="Lucida Sans"/>
                <a:cs typeface="Lucida Sans"/>
              </a:rPr>
              <a:t>land, </a:t>
            </a:r>
            <a:r>
              <a:rPr sz="1600" spc="5" dirty="0">
                <a:latin typeface="Lucida Sans"/>
                <a:cs typeface="Lucida Sans"/>
              </a:rPr>
              <a:t>we </a:t>
            </a:r>
            <a:r>
              <a:rPr sz="1600" spc="-70" dirty="0">
                <a:latin typeface="Lucida Sans"/>
                <a:cs typeface="Lucida Sans"/>
              </a:rPr>
              <a:t>can </a:t>
            </a:r>
            <a:r>
              <a:rPr sz="1600" spc="-40" dirty="0">
                <a:latin typeface="Lucida Sans"/>
                <a:cs typeface="Lucida Sans"/>
              </a:rPr>
              <a:t>determine </a:t>
            </a:r>
            <a:r>
              <a:rPr sz="1600" spc="-15" dirty="0">
                <a:latin typeface="Lucida Sans"/>
                <a:cs typeface="Lucida Sans"/>
              </a:rPr>
              <a:t>the </a:t>
            </a:r>
            <a:r>
              <a:rPr sz="1600" spc="-45" dirty="0">
                <a:latin typeface="Lucida Sans"/>
                <a:cs typeface="Lucida Sans"/>
              </a:rPr>
              <a:t>cost </a:t>
            </a:r>
            <a:r>
              <a:rPr sz="1600" spc="-5" dirty="0">
                <a:latin typeface="Lucida Sans"/>
                <a:cs typeface="Lucida Sans"/>
              </a:rPr>
              <a:t>of </a:t>
            </a:r>
            <a:r>
              <a:rPr sz="1600" spc="-50" dirty="0">
                <a:latin typeface="Lucida Sans"/>
                <a:cs typeface="Lucida Sans"/>
              </a:rPr>
              <a:t>a </a:t>
            </a:r>
            <a:r>
              <a:rPr sz="1600" spc="-75" dirty="0">
                <a:latin typeface="Lucida Sans"/>
                <a:cs typeface="Lucida Sans"/>
              </a:rPr>
              <a:t>launch, </a:t>
            </a:r>
            <a:r>
              <a:rPr sz="1600" spc="-70" dirty="0">
                <a:latin typeface="Lucida Sans"/>
                <a:cs typeface="Lucida Sans"/>
              </a:rPr>
              <a:t>and  </a:t>
            </a:r>
            <a:r>
              <a:rPr sz="1600" spc="-65" dirty="0">
                <a:latin typeface="Lucida Sans"/>
                <a:cs typeface="Lucida Sans"/>
              </a:rPr>
              <a:t>use </a:t>
            </a:r>
            <a:r>
              <a:rPr sz="1600" spc="-55" dirty="0">
                <a:latin typeface="Lucida Sans"/>
                <a:cs typeface="Lucida Sans"/>
              </a:rPr>
              <a:t>this </a:t>
            </a:r>
            <a:r>
              <a:rPr sz="1600" spc="-50" dirty="0">
                <a:latin typeface="Lucida Sans"/>
                <a:cs typeface="Lucida Sans"/>
              </a:rPr>
              <a:t>information </a:t>
            </a:r>
            <a:r>
              <a:rPr sz="1600" dirty="0">
                <a:latin typeface="Lucida Sans"/>
                <a:cs typeface="Lucida Sans"/>
              </a:rPr>
              <a:t>to </a:t>
            </a:r>
            <a:r>
              <a:rPr sz="1600" spc="-80" dirty="0">
                <a:latin typeface="Lucida Sans"/>
                <a:cs typeface="Lucida Sans"/>
              </a:rPr>
              <a:t>assess </a:t>
            </a:r>
            <a:r>
              <a:rPr sz="1600" spc="-25" dirty="0">
                <a:latin typeface="Lucida Sans"/>
                <a:cs typeface="Lucida Sans"/>
              </a:rPr>
              <a:t>whether </a:t>
            </a:r>
            <a:r>
              <a:rPr sz="1600" spc="-40" dirty="0">
                <a:latin typeface="Lucida Sans"/>
                <a:cs typeface="Lucida Sans"/>
              </a:rPr>
              <a:t>or </a:t>
            </a:r>
            <a:r>
              <a:rPr sz="1600" spc="-25" dirty="0">
                <a:latin typeface="Lucida Sans"/>
                <a:cs typeface="Lucida Sans"/>
              </a:rPr>
              <a:t>not </a:t>
            </a:r>
            <a:r>
              <a:rPr sz="1600" spc="-70" dirty="0">
                <a:latin typeface="Lucida Sans"/>
                <a:cs typeface="Lucida Sans"/>
              </a:rPr>
              <a:t>an  </a:t>
            </a:r>
            <a:r>
              <a:rPr sz="1600" spc="-20" dirty="0">
                <a:latin typeface="Lucida Sans"/>
                <a:cs typeface="Lucida Sans"/>
              </a:rPr>
              <a:t>alternate</a:t>
            </a:r>
            <a:r>
              <a:rPr sz="1600" spc="-140" dirty="0">
                <a:latin typeface="Lucida Sans"/>
                <a:cs typeface="Lucida Sans"/>
              </a:rPr>
              <a:t> </a:t>
            </a:r>
            <a:r>
              <a:rPr sz="1600" spc="-70" dirty="0">
                <a:latin typeface="Lucida Sans"/>
                <a:cs typeface="Lucida Sans"/>
              </a:rPr>
              <a:t>company</a:t>
            </a:r>
            <a:r>
              <a:rPr sz="1600" spc="-130" dirty="0">
                <a:latin typeface="Lucida Sans"/>
                <a:cs typeface="Lucida Sans"/>
              </a:rPr>
              <a:t> </a:t>
            </a:r>
            <a:r>
              <a:rPr sz="1600" spc="-70" dirty="0">
                <a:latin typeface="Lucida Sans"/>
                <a:cs typeface="Lucida Sans"/>
              </a:rPr>
              <a:t>should</a:t>
            </a:r>
            <a:r>
              <a:rPr sz="1600" spc="-150" dirty="0">
                <a:latin typeface="Lucida Sans"/>
                <a:cs typeface="Lucida Sans"/>
              </a:rPr>
              <a:t> </a:t>
            </a:r>
            <a:r>
              <a:rPr sz="1600" spc="-65" dirty="0">
                <a:latin typeface="Lucida Sans"/>
                <a:cs typeface="Lucida Sans"/>
              </a:rPr>
              <a:t>bid</a:t>
            </a:r>
            <a:r>
              <a:rPr sz="1600" spc="-150" dirty="0">
                <a:latin typeface="Lucida Sans"/>
                <a:cs typeface="Lucida Sans"/>
              </a:rPr>
              <a:t> </a:t>
            </a:r>
            <a:r>
              <a:rPr sz="1600" spc="-65" dirty="0">
                <a:latin typeface="Lucida Sans"/>
                <a:cs typeface="Lucida Sans"/>
              </a:rPr>
              <a:t>and</a:t>
            </a:r>
            <a:r>
              <a:rPr sz="1600" spc="-140" dirty="0">
                <a:latin typeface="Lucida Sans"/>
                <a:cs typeface="Lucida Sans"/>
              </a:rPr>
              <a:t> </a:t>
            </a:r>
            <a:r>
              <a:rPr sz="1600" spc="-35" dirty="0">
                <a:latin typeface="Lucida Sans"/>
                <a:cs typeface="Lucida Sans"/>
              </a:rPr>
              <a:t>SpaceX</a:t>
            </a:r>
            <a:r>
              <a:rPr sz="1600" spc="-130" dirty="0">
                <a:latin typeface="Lucida Sans"/>
                <a:cs typeface="Lucida Sans"/>
              </a:rPr>
              <a:t> </a:t>
            </a:r>
            <a:r>
              <a:rPr sz="1600" spc="-20" dirty="0">
                <a:latin typeface="Lucida Sans"/>
                <a:cs typeface="Lucida Sans"/>
              </a:rPr>
              <a:t>for</a:t>
            </a:r>
            <a:r>
              <a:rPr sz="1600" spc="-145" dirty="0">
                <a:latin typeface="Lucida Sans"/>
                <a:cs typeface="Lucida Sans"/>
              </a:rPr>
              <a:t> </a:t>
            </a:r>
            <a:r>
              <a:rPr sz="1600" spc="-50" dirty="0">
                <a:latin typeface="Lucida Sans"/>
                <a:cs typeface="Lucida Sans"/>
              </a:rPr>
              <a:t>a</a:t>
            </a:r>
            <a:r>
              <a:rPr sz="1600" spc="-130" dirty="0">
                <a:latin typeface="Lucida Sans"/>
                <a:cs typeface="Lucida Sans"/>
              </a:rPr>
              <a:t> </a:t>
            </a:r>
            <a:r>
              <a:rPr sz="1600" spc="-40" dirty="0">
                <a:latin typeface="Lucida Sans"/>
                <a:cs typeface="Lucida Sans"/>
              </a:rPr>
              <a:t>rocket  </a:t>
            </a:r>
            <a:r>
              <a:rPr sz="1600" spc="-75" dirty="0">
                <a:latin typeface="Lucida Sans"/>
                <a:cs typeface="Lucida Sans"/>
              </a:rPr>
              <a:t>launch.</a:t>
            </a:r>
            <a:endParaRPr sz="1600" dirty="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"/>
              <a:buChar char="•"/>
            </a:pPr>
            <a:endParaRPr sz="2600" dirty="0">
              <a:latin typeface="Lucida Sans"/>
              <a:cs typeface="Lucida Sans"/>
            </a:endParaRPr>
          </a:p>
          <a:p>
            <a:pPr marL="355600" marR="4508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spc="-90" dirty="0">
                <a:latin typeface="Lucida Sans"/>
                <a:cs typeface="Lucida Sans"/>
              </a:rPr>
              <a:t>This</a:t>
            </a:r>
            <a:r>
              <a:rPr sz="1600" spc="-150" dirty="0">
                <a:latin typeface="Lucida Sans"/>
                <a:cs typeface="Lucida Sans"/>
              </a:rPr>
              <a:t> </a:t>
            </a:r>
            <a:r>
              <a:rPr sz="1600" spc="-40" dirty="0">
                <a:latin typeface="Lucida Sans"/>
                <a:cs typeface="Lucida Sans"/>
              </a:rPr>
              <a:t>project</a:t>
            </a:r>
            <a:r>
              <a:rPr sz="1600" spc="-140" dirty="0">
                <a:latin typeface="Lucida Sans"/>
                <a:cs typeface="Lucida Sans"/>
              </a:rPr>
              <a:t> </a:t>
            </a:r>
            <a:r>
              <a:rPr sz="1600" spc="-30" dirty="0">
                <a:latin typeface="Lucida Sans"/>
                <a:cs typeface="Lucida Sans"/>
              </a:rPr>
              <a:t>will</a:t>
            </a:r>
            <a:r>
              <a:rPr sz="1600" spc="-140" dirty="0">
                <a:latin typeface="Lucida Sans"/>
                <a:cs typeface="Lucida Sans"/>
              </a:rPr>
              <a:t> </a:t>
            </a:r>
            <a:r>
              <a:rPr sz="1600" spc="-35" dirty="0">
                <a:latin typeface="Lucida Sans"/>
                <a:cs typeface="Lucida Sans"/>
              </a:rPr>
              <a:t>ultimately</a:t>
            </a:r>
            <a:r>
              <a:rPr sz="1600" spc="-140" dirty="0"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12ABDB"/>
                </a:solidFill>
                <a:latin typeface="Lucida Sans"/>
                <a:cs typeface="Lucida Sans"/>
              </a:rPr>
              <a:t>predict</a:t>
            </a:r>
            <a:r>
              <a:rPr sz="1600" spc="-145" dirty="0">
                <a:solidFill>
                  <a:srgbClr val="12ABDB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12ABDB"/>
                </a:solidFill>
                <a:latin typeface="Lucida Sans"/>
                <a:cs typeface="Lucida Sans"/>
              </a:rPr>
              <a:t>if</a:t>
            </a:r>
            <a:r>
              <a:rPr sz="1600" spc="-145" dirty="0">
                <a:solidFill>
                  <a:srgbClr val="12ABDB"/>
                </a:solidFill>
                <a:latin typeface="Lucida Sans"/>
                <a:cs typeface="Lucida Sans"/>
              </a:rPr>
              <a:t> </a:t>
            </a:r>
            <a:r>
              <a:rPr sz="1600" spc="-15" dirty="0">
                <a:solidFill>
                  <a:srgbClr val="12ABDB"/>
                </a:solidFill>
                <a:latin typeface="Lucida Sans"/>
                <a:cs typeface="Lucida Sans"/>
              </a:rPr>
              <a:t>the</a:t>
            </a:r>
            <a:r>
              <a:rPr sz="1600" spc="-125" dirty="0">
                <a:solidFill>
                  <a:srgbClr val="12ABDB"/>
                </a:solidFill>
                <a:latin typeface="Lucida Sans"/>
                <a:cs typeface="Lucida Sans"/>
              </a:rPr>
              <a:t> </a:t>
            </a:r>
            <a:r>
              <a:rPr sz="1600" spc="-45" dirty="0">
                <a:solidFill>
                  <a:srgbClr val="12ABDB"/>
                </a:solidFill>
                <a:latin typeface="Lucida Sans"/>
                <a:cs typeface="Lucida Sans"/>
              </a:rPr>
              <a:t>Space</a:t>
            </a:r>
            <a:r>
              <a:rPr sz="1600" spc="-120" dirty="0">
                <a:solidFill>
                  <a:srgbClr val="12ABDB"/>
                </a:solidFill>
                <a:latin typeface="Lucida Sans"/>
                <a:cs typeface="Lucida Sans"/>
              </a:rPr>
              <a:t> </a:t>
            </a:r>
            <a:r>
              <a:rPr sz="1600" spc="5" dirty="0">
                <a:solidFill>
                  <a:srgbClr val="12ABDB"/>
                </a:solidFill>
                <a:latin typeface="Lucida Sans"/>
                <a:cs typeface="Lucida Sans"/>
              </a:rPr>
              <a:t>X</a:t>
            </a:r>
            <a:r>
              <a:rPr sz="1600" spc="-130" dirty="0">
                <a:solidFill>
                  <a:srgbClr val="12ABDB"/>
                </a:solidFill>
                <a:latin typeface="Lucida Sans"/>
                <a:cs typeface="Lucida Sans"/>
              </a:rPr>
              <a:t> </a:t>
            </a:r>
            <a:r>
              <a:rPr sz="1600" spc="-50" dirty="0">
                <a:solidFill>
                  <a:srgbClr val="12ABDB"/>
                </a:solidFill>
                <a:latin typeface="Lucida Sans"/>
                <a:cs typeface="Lucida Sans"/>
              </a:rPr>
              <a:t>Falcon  </a:t>
            </a:r>
            <a:r>
              <a:rPr sz="1600" spc="-110" dirty="0">
                <a:solidFill>
                  <a:srgbClr val="12ABDB"/>
                </a:solidFill>
                <a:latin typeface="Lucida Sans"/>
                <a:cs typeface="Lucida Sans"/>
              </a:rPr>
              <a:t>9</a:t>
            </a:r>
            <a:r>
              <a:rPr sz="1600" spc="-140" dirty="0">
                <a:solidFill>
                  <a:srgbClr val="12ABDB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12ABDB"/>
                </a:solidFill>
                <a:latin typeface="Lucida Sans"/>
                <a:cs typeface="Lucida Sans"/>
              </a:rPr>
              <a:t>first</a:t>
            </a:r>
            <a:r>
              <a:rPr sz="1600" spc="-145" dirty="0">
                <a:solidFill>
                  <a:srgbClr val="12ABDB"/>
                </a:solidFill>
                <a:latin typeface="Lucida Sans"/>
                <a:cs typeface="Lucida Sans"/>
              </a:rPr>
              <a:t> </a:t>
            </a:r>
            <a:r>
              <a:rPr sz="1600" spc="-40" dirty="0">
                <a:solidFill>
                  <a:srgbClr val="12ABDB"/>
                </a:solidFill>
                <a:latin typeface="Lucida Sans"/>
                <a:cs typeface="Lucida Sans"/>
              </a:rPr>
              <a:t>stage</a:t>
            </a:r>
            <a:r>
              <a:rPr sz="1600" spc="-145" dirty="0">
                <a:solidFill>
                  <a:srgbClr val="12ABDB"/>
                </a:solidFill>
                <a:latin typeface="Lucida Sans"/>
                <a:cs typeface="Lucida Sans"/>
              </a:rPr>
              <a:t> </a:t>
            </a:r>
            <a:r>
              <a:rPr sz="1600" spc="-30" dirty="0">
                <a:solidFill>
                  <a:srgbClr val="12ABDB"/>
                </a:solidFill>
                <a:latin typeface="Lucida Sans"/>
                <a:cs typeface="Lucida Sans"/>
              </a:rPr>
              <a:t>will</a:t>
            </a:r>
            <a:r>
              <a:rPr sz="1600" spc="-150" dirty="0">
                <a:solidFill>
                  <a:srgbClr val="12ABDB"/>
                </a:solidFill>
                <a:latin typeface="Lucida Sans"/>
                <a:cs typeface="Lucida Sans"/>
              </a:rPr>
              <a:t> </a:t>
            </a:r>
            <a:r>
              <a:rPr sz="1600" spc="-55" dirty="0">
                <a:solidFill>
                  <a:srgbClr val="12ABDB"/>
                </a:solidFill>
                <a:latin typeface="Lucida Sans"/>
                <a:cs typeface="Lucida Sans"/>
              </a:rPr>
              <a:t>land</a:t>
            </a:r>
            <a:r>
              <a:rPr sz="1600" spc="-140" dirty="0">
                <a:solidFill>
                  <a:srgbClr val="12ABDB"/>
                </a:solidFill>
                <a:latin typeface="Lucida Sans"/>
                <a:cs typeface="Lucida Sans"/>
              </a:rPr>
              <a:t> </a:t>
            </a:r>
            <a:r>
              <a:rPr sz="1600" spc="-65" dirty="0">
                <a:solidFill>
                  <a:srgbClr val="12ABDB"/>
                </a:solidFill>
                <a:latin typeface="Lucida Sans"/>
                <a:cs typeface="Lucida Sans"/>
              </a:rPr>
              <a:t>successfully.</a:t>
            </a:r>
            <a:endParaRPr sz="16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1188" y="1425702"/>
              <a:ext cx="8063483" cy="46817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7290434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launch success </a:t>
            </a:r>
            <a:r>
              <a:rPr spc="-25" dirty="0"/>
              <a:t>count </a:t>
            </a:r>
            <a:r>
              <a:rPr spc="-40" dirty="0"/>
              <a:t>for </a:t>
            </a:r>
            <a:r>
              <a:rPr spc="-5" dirty="0"/>
              <a:t>all</a:t>
            </a:r>
            <a:r>
              <a:rPr spc="130" dirty="0"/>
              <a:t> </a:t>
            </a:r>
            <a:r>
              <a:rPr spc="-15" dirty="0"/>
              <a:t>sites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52289" y="2798284"/>
            <a:ext cx="3161665" cy="237236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The launch </a:t>
            </a:r>
            <a:r>
              <a:rPr sz="2800" spc="-10" dirty="0">
                <a:latin typeface="Calibri"/>
                <a:cs typeface="Calibri"/>
              </a:rPr>
              <a:t>site </a:t>
            </a:r>
            <a:r>
              <a:rPr sz="2800" spc="-10" dirty="0">
                <a:solidFill>
                  <a:srgbClr val="EC7C30"/>
                </a:solidFill>
                <a:latin typeface="Calibri"/>
                <a:cs typeface="Calibri"/>
              </a:rPr>
              <a:t>KSC  LC-39 </a:t>
            </a:r>
            <a:r>
              <a:rPr sz="2800" dirty="0">
                <a:solidFill>
                  <a:srgbClr val="EC7C30"/>
                </a:solidFill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had the  </a:t>
            </a:r>
            <a:r>
              <a:rPr sz="2800" spc="-10" dirty="0">
                <a:latin typeface="Calibri"/>
                <a:cs typeface="Calibri"/>
              </a:rPr>
              <a:t>most </a:t>
            </a:r>
            <a:r>
              <a:rPr sz="2800" spc="-5" dirty="0">
                <a:latin typeface="Calibri"/>
                <a:cs typeface="Calibri"/>
              </a:rPr>
              <a:t>successful  launches, with  </a:t>
            </a:r>
            <a:r>
              <a:rPr sz="2800" dirty="0">
                <a:latin typeface="Calibri"/>
                <a:cs typeface="Calibri"/>
              </a:rPr>
              <a:t>41.7% </a:t>
            </a:r>
            <a:r>
              <a:rPr sz="2800" spc="-5" dirty="0">
                <a:latin typeface="Calibri"/>
                <a:cs typeface="Calibri"/>
              </a:rPr>
              <a:t>of the </a:t>
            </a:r>
            <a:r>
              <a:rPr sz="2800" spc="-20" dirty="0">
                <a:latin typeface="Calibri"/>
                <a:cs typeface="Calibri"/>
              </a:rPr>
              <a:t>total  </a:t>
            </a:r>
            <a:r>
              <a:rPr sz="2800" spc="-5" dirty="0">
                <a:latin typeface="Calibri"/>
                <a:cs typeface="Calibri"/>
              </a:rPr>
              <a:t>successful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launches.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spc="-5" dirty="0"/>
              <a:t>Pie chart </a:t>
            </a:r>
            <a:r>
              <a:rPr spc="-40" dirty="0"/>
              <a:t>for </a:t>
            </a:r>
            <a:r>
              <a:rPr spc="-5" dirty="0"/>
              <a:t>the launch </a:t>
            </a:r>
            <a:r>
              <a:rPr spc="-15" dirty="0"/>
              <a:t>site </a:t>
            </a:r>
            <a:r>
              <a:rPr spc="-5" dirty="0"/>
              <a:t>with </a:t>
            </a:r>
            <a:r>
              <a:rPr spc="-10" dirty="0"/>
              <a:t>highest  </a:t>
            </a:r>
            <a:r>
              <a:rPr spc="-5" dirty="0"/>
              <a:t>launch success</a:t>
            </a:r>
            <a:r>
              <a:rPr spc="40" dirty="0"/>
              <a:t> </a:t>
            </a:r>
            <a:r>
              <a:rPr spc="-30" dirty="0"/>
              <a:t>ratio</a:t>
            </a:r>
          </a:p>
        </p:txBody>
      </p:sp>
      <p:sp>
        <p:nvSpPr>
          <p:cNvPr id="4" name="object 4"/>
          <p:cNvSpPr/>
          <p:nvPr/>
        </p:nvSpPr>
        <p:spPr>
          <a:xfrm>
            <a:off x="365760" y="1425702"/>
            <a:ext cx="8061959" cy="47830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613835" y="6569773"/>
            <a:ext cx="106489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Note: </a:t>
            </a:r>
            <a:r>
              <a:rPr sz="800" spc="-70" dirty="0">
                <a:solidFill>
                  <a:srgbClr val="FFFFFF"/>
                </a:solidFill>
                <a:latin typeface="Cambria Math"/>
                <a:cs typeface="Cambria Math"/>
              </a:rPr>
              <a:t>c𝑙𝑙𝑙𝑙𝑙𝑙𝑙𝑙 </a:t>
            </a:r>
            <a:r>
              <a:rPr sz="800" spc="-55" dirty="0">
                <a:solidFill>
                  <a:srgbClr val="FFFFFF"/>
                </a:solidFill>
                <a:latin typeface="Cambria Math"/>
                <a:cs typeface="Cambria Math"/>
              </a:rPr>
              <a:t>�</a:t>
            </a:r>
            <a:r>
              <a:rPr sz="1200" spc="-82" baseline="31250" dirty="0">
                <a:solidFill>
                  <a:srgbClr val="FFFFFF"/>
                </a:solidFill>
                <a:latin typeface="Cambria Math"/>
                <a:cs typeface="Cambria Math"/>
              </a:rPr>
              <a:t>0,</a:t>
            </a:r>
            <a:r>
              <a:rPr sz="1200" spc="-209" baseline="31250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1200" spc="-352" baseline="31250" dirty="0">
                <a:solidFill>
                  <a:srgbClr val="FFFFFF"/>
                </a:solidFill>
                <a:latin typeface="Cambria Math"/>
                <a:cs typeface="Cambria Math"/>
              </a:rPr>
              <a:t>𝐹𝐹𝑙𝑙𝐹𝐹𝑙𝑙𝐹𝐹𝐹𝐹𝐹𝐹</a:t>
            </a:r>
            <a:endParaRPr sz="1200" baseline="312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90152" y="6629162"/>
            <a:ext cx="46799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FFFFFF"/>
                </a:solidFill>
                <a:latin typeface="Cambria Math"/>
                <a:cs typeface="Cambria Math"/>
              </a:rPr>
              <a:t>1,</a:t>
            </a:r>
            <a:r>
              <a:rPr sz="800" spc="-95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800" spc="-200" dirty="0">
                <a:solidFill>
                  <a:srgbClr val="FFFFFF"/>
                </a:solidFill>
                <a:latin typeface="Cambria Math"/>
                <a:cs typeface="Cambria Math"/>
              </a:rPr>
              <a:t>𝑆𝑆𝐹𝐹𝑆𝑆𝑆𝑆𝐹𝐹𝑙𝑙𝑙𝑙</a:t>
            </a:r>
            <a:endParaRPr sz="8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03579" y="3117546"/>
            <a:ext cx="28555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launch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site </a:t>
            </a:r>
            <a:r>
              <a:rPr sz="2000" spc="-10" dirty="0">
                <a:solidFill>
                  <a:srgbClr val="EC7C30"/>
                </a:solidFill>
                <a:latin typeface="Calibri"/>
                <a:cs typeface="Calibri"/>
              </a:rPr>
              <a:t>KSC LC-39 </a:t>
            </a:r>
            <a:r>
              <a:rPr sz="2000" spc="-5" dirty="0">
                <a:solidFill>
                  <a:srgbClr val="EC7C30"/>
                </a:solidFill>
                <a:latin typeface="Calibri"/>
                <a:cs typeface="Calibri"/>
              </a:rPr>
              <a:t>A 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also had 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highest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rate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 successful launches, with a  76.9% success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rate.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22057" y="1086611"/>
              <a:ext cx="4648961" cy="25740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53300" y="3851909"/>
              <a:ext cx="4639817" cy="25740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99625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Launch </a:t>
            </a:r>
            <a:r>
              <a:rPr spc="-20" dirty="0"/>
              <a:t>Outcome </a:t>
            </a:r>
            <a:r>
              <a:rPr spc="-15" dirty="0"/>
              <a:t>VS. </a:t>
            </a:r>
            <a:r>
              <a:rPr spc="-30" dirty="0"/>
              <a:t>Payload </a:t>
            </a:r>
            <a:r>
              <a:rPr spc="-35" dirty="0"/>
              <a:t>scatter </a:t>
            </a:r>
            <a:r>
              <a:rPr spc="-5" dirty="0"/>
              <a:t>plot</a:t>
            </a:r>
            <a:r>
              <a:rPr spc="225" dirty="0"/>
              <a:t> </a:t>
            </a:r>
            <a:r>
              <a:rPr spc="-45" dirty="0"/>
              <a:t>for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6939" y="898504"/>
            <a:ext cx="16744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0" spc="-5" dirty="0">
                <a:latin typeface="Calibri Light"/>
                <a:cs typeface="Calibri Light"/>
              </a:rPr>
              <a:t>all</a:t>
            </a:r>
            <a:r>
              <a:rPr sz="4400" b="0" spc="-50" dirty="0">
                <a:latin typeface="Calibri Light"/>
                <a:cs typeface="Calibri Light"/>
              </a:rPr>
              <a:t> </a:t>
            </a:r>
            <a:r>
              <a:rPr sz="4400" b="0" spc="-15" dirty="0">
                <a:latin typeface="Calibri Light"/>
                <a:cs typeface="Calibri Light"/>
              </a:rPr>
              <a:t>sites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39" y="4420151"/>
            <a:ext cx="5807710" cy="190944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55600" marR="254635" indent="-342900">
              <a:lnSpc>
                <a:spcPts val="1510"/>
              </a:lnSpc>
              <a:spcBef>
                <a:spcPts val="2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spc="-10" dirty="0">
                <a:latin typeface="Calibri"/>
                <a:cs typeface="Calibri"/>
              </a:rPr>
              <a:t>Plotting </a:t>
            </a:r>
            <a:r>
              <a:rPr sz="1400" spc="-5" dirty="0">
                <a:latin typeface="Calibri"/>
                <a:cs typeface="Calibri"/>
              </a:rPr>
              <a:t>the launch </a:t>
            </a:r>
            <a:r>
              <a:rPr sz="1400" spc="-10" dirty="0">
                <a:latin typeface="Calibri"/>
                <a:cs typeface="Calibri"/>
              </a:rPr>
              <a:t>outcome vs. payload </a:t>
            </a:r>
            <a:r>
              <a:rPr sz="1400" spc="-15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all </a:t>
            </a:r>
            <a:r>
              <a:rPr sz="1400" spc="-10" dirty="0">
                <a:latin typeface="Calibri"/>
                <a:cs typeface="Calibri"/>
              </a:rPr>
              <a:t>sites shows </a:t>
            </a:r>
            <a:r>
              <a:rPr sz="1400" spc="-5" dirty="0">
                <a:latin typeface="Calibri"/>
                <a:cs typeface="Calibri"/>
              </a:rPr>
              <a:t>a </a:t>
            </a:r>
            <a:r>
              <a:rPr sz="1400" spc="-10" dirty="0">
                <a:latin typeface="Calibri"/>
                <a:cs typeface="Calibri"/>
              </a:rPr>
              <a:t>gap around  </a:t>
            </a:r>
            <a:r>
              <a:rPr sz="1400" spc="-5" dirty="0">
                <a:latin typeface="Calibri"/>
                <a:cs typeface="Calibri"/>
              </a:rPr>
              <a:t>4000 </a:t>
            </a:r>
            <a:r>
              <a:rPr sz="1400" spc="5" dirty="0">
                <a:latin typeface="Calibri"/>
                <a:cs typeface="Calibri"/>
              </a:rPr>
              <a:t>kg, </a:t>
            </a:r>
            <a:r>
              <a:rPr sz="1400" spc="-5" dirty="0">
                <a:latin typeface="Calibri"/>
                <a:cs typeface="Calibri"/>
              </a:rPr>
              <a:t>so it </a:t>
            </a:r>
            <a:r>
              <a:rPr sz="1400" spc="-15" dirty="0">
                <a:latin typeface="Calibri"/>
                <a:cs typeface="Calibri"/>
              </a:rPr>
              <a:t>makes </a:t>
            </a:r>
            <a:r>
              <a:rPr sz="1400" spc="-5" dirty="0">
                <a:latin typeface="Calibri"/>
                <a:cs typeface="Calibri"/>
              </a:rPr>
              <a:t>sense </a:t>
            </a:r>
            <a:r>
              <a:rPr sz="1400" spc="-1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split the </a:t>
            </a:r>
            <a:r>
              <a:rPr sz="1400" spc="-10" dirty="0">
                <a:latin typeface="Calibri"/>
                <a:cs typeface="Calibri"/>
              </a:rPr>
              <a:t>data into </a:t>
            </a:r>
            <a:r>
              <a:rPr sz="1400" spc="-5" dirty="0">
                <a:latin typeface="Calibri"/>
                <a:cs typeface="Calibri"/>
              </a:rPr>
              <a:t>2</a:t>
            </a:r>
            <a:r>
              <a:rPr sz="1400" spc="1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ranges:</a:t>
            </a:r>
            <a:endParaRPr sz="1400">
              <a:latin typeface="Calibri"/>
              <a:cs typeface="Calibri"/>
            </a:endParaRPr>
          </a:p>
          <a:p>
            <a:pPr marL="532765" lvl="1" indent="-3435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1200" dirty="0">
                <a:latin typeface="Calibri"/>
                <a:cs typeface="Calibri"/>
              </a:rPr>
              <a:t>0 – </a:t>
            </a:r>
            <a:r>
              <a:rPr sz="1200" spc="-5" dirty="0">
                <a:latin typeface="Calibri"/>
                <a:cs typeface="Calibri"/>
              </a:rPr>
              <a:t>4000 </a:t>
            </a:r>
            <a:r>
              <a:rPr sz="1200" dirty="0">
                <a:latin typeface="Calibri"/>
                <a:cs typeface="Calibri"/>
              </a:rPr>
              <a:t>kg </a:t>
            </a:r>
            <a:r>
              <a:rPr sz="1200" spc="-5" dirty="0">
                <a:latin typeface="Calibri"/>
                <a:cs typeface="Calibri"/>
              </a:rPr>
              <a:t>(low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payloads)</a:t>
            </a:r>
            <a:endParaRPr sz="1200">
              <a:latin typeface="Calibri"/>
              <a:cs typeface="Calibri"/>
            </a:endParaRPr>
          </a:p>
          <a:p>
            <a:pPr marL="532765" lvl="1" indent="-343535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1200" spc="-5" dirty="0">
                <a:latin typeface="Calibri"/>
                <a:cs typeface="Calibri"/>
              </a:rPr>
              <a:t>4000 </a:t>
            </a:r>
            <a:r>
              <a:rPr sz="1200" dirty="0">
                <a:latin typeface="Calibri"/>
                <a:cs typeface="Calibri"/>
              </a:rPr>
              <a:t>– </a:t>
            </a:r>
            <a:r>
              <a:rPr sz="1200" spc="-5" dirty="0">
                <a:latin typeface="Calibri"/>
                <a:cs typeface="Calibri"/>
              </a:rPr>
              <a:t>10000 </a:t>
            </a:r>
            <a:r>
              <a:rPr sz="1200" dirty="0">
                <a:latin typeface="Calibri"/>
                <a:cs typeface="Calibri"/>
              </a:rPr>
              <a:t>kg </a:t>
            </a:r>
            <a:r>
              <a:rPr sz="1200" spc="-5" dirty="0">
                <a:latin typeface="Calibri"/>
                <a:cs typeface="Calibri"/>
              </a:rPr>
              <a:t>(massive</a:t>
            </a:r>
            <a:r>
              <a:rPr sz="1200" spc="8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payloads)</a:t>
            </a:r>
            <a:endParaRPr sz="1200">
              <a:latin typeface="Calibri"/>
              <a:cs typeface="Calibri"/>
            </a:endParaRPr>
          </a:p>
          <a:p>
            <a:pPr marL="354965" marR="142240" indent="-342900">
              <a:lnSpc>
                <a:spcPts val="1510"/>
              </a:lnSpc>
              <a:spcBef>
                <a:spcPts val="10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spc="-10" dirty="0">
                <a:latin typeface="Calibri"/>
                <a:cs typeface="Calibri"/>
              </a:rPr>
              <a:t>From </a:t>
            </a:r>
            <a:r>
              <a:rPr sz="1400" spc="-5" dirty="0">
                <a:latin typeface="Calibri"/>
                <a:cs typeface="Calibri"/>
              </a:rPr>
              <a:t>these 2 plots, it can be </a:t>
            </a:r>
            <a:r>
              <a:rPr sz="1400" spc="-10" dirty="0">
                <a:latin typeface="Calibri"/>
                <a:cs typeface="Calibri"/>
              </a:rPr>
              <a:t>shown </a:t>
            </a:r>
            <a:r>
              <a:rPr sz="1400" spc="-5" dirty="0">
                <a:latin typeface="Calibri"/>
                <a:cs typeface="Calibri"/>
              </a:rPr>
              <a:t>that </a:t>
            </a:r>
            <a:r>
              <a:rPr sz="1400" spc="-5" dirty="0">
                <a:solidFill>
                  <a:srgbClr val="EC7C30"/>
                </a:solidFill>
                <a:latin typeface="Calibri"/>
                <a:cs typeface="Calibri"/>
              </a:rPr>
              <a:t>the success </a:t>
            </a:r>
            <a:r>
              <a:rPr sz="1400" spc="-15" dirty="0">
                <a:solidFill>
                  <a:srgbClr val="EC7C30"/>
                </a:solidFill>
                <a:latin typeface="Calibri"/>
                <a:cs typeface="Calibri"/>
              </a:rPr>
              <a:t>for </a:t>
            </a:r>
            <a:r>
              <a:rPr sz="1400" spc="-10" dirty="0">
                <a:solidFill>
                  <a:srgbClr val="EC7C30"/>
                </a:solidFill>
                <a:latin typeface="Calibri"/>
                <a:cs typeface="Calibri"/>
              </a:rPr>
              <a:t>massive payloads  </a:t>
            </a:r>
            <a:r>
              <a:rPr sz="1400" spc="-5" dirty="0">
                <a:solidFill>
                  <a:srgbClr val="EC7C30"/>
                </a:solidFill>
                <a:latin typeface="Calibri"/>
                <a:cs typeface="Calibri"/>
              </a:rPr>
              <a:t>is </a:t>
            </a:r>
            <a:r>
              <a:rPr sz="1400" spc="-10" dirty="0">
                <a:solidFill>
                  <a:srgbClr val="EC7C30"/>
                </a:solidFill>
                <a:latin typeface="Calibri"/>
                <a:cs typeface="Calibri"/>
              </a:rPr>
              <a:t>lower </a:t>
            </a:r>
            <a:r>
              <a:rPr sz="1400" spc="-5" dirty="0">
                <a:solidFill>
                  <a:srgbClr val="EC7C30"/>
                </a:solidFill>
                <a:latin typeface="Calibri"/>
                <a:cs typeface="Calibri"/>
              </a:rPr>
              <a:t>than </a:t>
            </a:r>
            <a:r>
              <a:rPr sz="1400" spc="-10" dirty="0">
                <a:solidFill>
                  <a:srgbClr val="EC7C30"/>
                </a:solidFill>
                <a:latin typeface="Calibri"/>
                <a:cs typeface="Calibri"/>
              </a:rPr>
              <a:t>that </a:t>
            </a:r>
            <a:r>
              <a:rPr sz="1400" spc="-15" dirty="0">
                <a:solidFill>
                  <a:srgbClr val="EC7C30"/>
                </a:solidFill>
                <a:latin typeface="Calibri"/>
                <a:cs typeface="Calibri"/>
              </a:rPr>
              <a:t>for </a:t>
            </a:r>
            <a:r>
              <a:rPr sz="1400" spc="-10" dirty="0">
                <a:solidFill>
                  <a:srgbClr val="EC7C30"/>
                </a:solidFill>
                <a:latin typeface="Calibri"/>
                <a:cs typeface="Calibri"/>
              </a:rPr>
              <a:t>low</a:t>
            </a:r>
            <a:r>
              <a:rPr sz="1400" spc="70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EC7C30"/>
                </a:solidFill>
                <a:latin typeface="Calibri"/>
                <a:cs typeface="Calibri"/>
              </a:rPr>
              <a:t>payloads.</a:t>
            </a:r>
            <a:endParaRPr sz="1400">
              <a:latin typeface="Calibri"/>
              <a:cs typeface="Calibri"/>
            </a:endParaRPr>
          </a:p>
          <a:p>
            <a:pPr marL="355600" marR="5080" indent="-342900">
              <a:lnSpc>
                <a:spcPts val="1510"/>
              </a:lnSpc>
              <a:spcBef>
                <a:spcPts val="10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It is also worth noting that some </a:t>
            </a:r>
            <a:r>
              <a:rPr sz="1400" spc="-10" dirty="0">
                <a:latin typeface="Calibri"/>
                <a:cs typeface="Calibri"/>
              </a:rPr>
              <a:t>booster </a:t>
            </a:r>
            <a:r>
              <a:rPr sz="1400" spc="-5" dirty="0">
                <a:latin typeface="Calibri"/>
                <a:cs typeface="Calibri"/>
              </a:rPr>
              <a:t>types (v1.0 and B5) </a:t>
            </a:r>
            <a:r>
              <a:rPr sz="1400" spc="-15" dirty="0">
                <a:latin typeface="Calibri"/>
                <a:cs typeface="Calibri"/>
              </a:rPr>
              <a:t>have </a:t>
            </a:r>
            <a:r>
              <a:rPr sz="1400" spc="-5" dirty="0">
                <a:latin typeface="Calibri"/>
                <a:cs typeface="Calibri"/>
              </a:rPr>
              <a:t>not been  launched with </a:t>
            </a:r>
            <a:r>
              <a:rPr sz="1400" spc="-10" dirty="0">
                <a:latin typeface="Calibri"/>
                <a:cs typeface="Calibri"/>
              </a:rPr>
              <a:t>massive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payloads.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2618" y="986027"/>
            <a:ext cx="7137400" cy="3310254"/>
            <a:chOff x="372618" y="986027"/>
            <a:chExt cx="7137400" cy="3310254"/>
          </a:xfrm>
        </p:grpSpPr>
        <p:sp>
          <p:nvSpPr>
            <p:cNvPr id="10" name="object 10"/>
            <p:cNvSpPr/>
            <p:nvPr/>
          </p:nvSpPr>
          <p:spPr>
            <a:xfrm>
              <a:off x="372618" y="1096517"/>
              <a:ext cx="6054851" cy="31996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17366" y="2146171"/>
              <a:ext cx="0" cy="1927225"/>
            </a:xfrm>
            <a:custGeom>
              <a:avLst/>
              <a:gdLst/>
              <a:ahLst/>
              <a:cxnLst/>
              <a:rect l="l" t="t" r="r" b="b"/>
              <a:pathLst>
                <a:path h="1927225">
                  <a:moveTo>
                    <a:pt x="0" y="192714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8092" y="986027"/>
              <a:ext cx="6011545" cy="2230755"/>
            </a:xfrm>
            <a:custGeom>
              <a:avLst/>
              <a:gdLst/>
              <a:ahLst/>
              <a:cxnLst/>
              <a:rect l="l" t="t" r="r" b="b"/>
              <a:pathLst>
                <a:path w="6011545" h="2230755">
                  <a:moveTo>
                    <a:pt x="314706" y="2073021"/>
                  </a:moveTo>
                  <a:lnTo>
                    <a:pt x="306679" y="2023287"/>
                  </a:lnTo>
                  <a:lnTo>
                    <a:pt x="284340" y="1980095"/>
                  </a:lnTo>
                  <a:lnTo>
                    <a:pt x="250278" y="1946033"/>
                  </a:lnTo>
                  <a:lnTo>
                    <a:pt x="207086" y="1923694"/>
                  </a:lnTo>
                  <a:lnTo>
                    <a:pt x="157353" y="1915668"/>
                  </a:lnTo>
                  <a:lnTo>
                    <a:pt x="107607" y="1923694"/>
                  </a:lnTo>
                  <a:lnTo>
                    <a:pt x="64414" y="1946033"/>
                  </a:lnTo>
                  <a:lnTo>
                    <a:pt x="30353" y="1980095"/>
                  </a:lnTo>
                  <a:lnTo>
                    <a:pt x="8013" y="2023287"/>
                  </a:lnTo>
                  <a:lnTo>
                    <a:pt x="0" y="2073021"/>
                  </a:lnTo>
                  <a:lnTo>
                    <a:pt x="8013" y="2122767"/>
                  </a:lnTo>
                  <a:lnTo>
                    <a:pt x="30353" y="2165959"/>
                  </a:lnTo>
                  <a:lnTo>
                    <a:pt x="64414" y="2200021"/>
                  </a:lnTo>
                  <a:lnTo>
                    <a:pt x="107607" y="2222360"/>
                  </a:lnTo>
                  <a:lnTo>
                    <a:pt x="157353" y="2230374"/>
                  </a:lnTo>
                  <a:lnTo>
                    <a:pt x="207086" y="2222360"/>
                  </a:lnTo>
                  <a:lnTo>
                    <a:pt x="250278" y="2200021"/>
                  </a:lnTo>
                  <a:lnTo>
                    <a:pt x="284340" y="2165959"/>
                  </a:lnTo>
                  <a:lnTo>
                    <a:pt x="306679" y="2122767"/>
                  </a:lnTo>
                  <a:lnTo>
                    <a:pt x="314706" y="2073021"/>
                  </a:lnTo>
                  <a:close/>
                </a:path>
                <a:path w="6011545" h="2230755">
                  <a:moveTo>
                    <a:pt x="2294382" y="2069973"/>
                  </a:moveTo>
                  <a:lnTo>
                    <a:pt x="2286355" y="2020239"/>
                  </a:lnTo>
                  <a:lnTo>
                    <a:pt x="2264016" y="1977047"/>
                  </a:lnTo>
                  <a:lnTo>
                    <a:pt x="2229955" y="1942985"/>
                  </a:lnTo>
                  <a:lnTo>
                    <a:pt x="2186762" y="1920646"/>
                  </a:lnTo>
                  <a:lnTo>
                    <a:pt x="2137029" y="1912620"/>
                  </a:lnTo>
                  <a:lnTo>
                    <a:pt x="2087283" y="1920646"/>
                  </a:lnTo>
                  <a:lnTo>
                    <a:pt x="2044090" y="1942985"/>
                  </a:lnTo>
                  <a:lnTo>
                    <a:pt x="2010029" y="1977047"/>
                  </a:lnTo>
                  <a:lnTo>
                    <a:pt x="1987689" y="2020239"/>
                  </a:lnTo>
                  <a:lnTo>
                    <a:pt x="1979676" y="2069973"/>
                  </a:lnTo>
                  <a:lnTo>
                    <a:pt x="1987689" y="2119719"/>
                  </a:lnTo>
                  <a:lnTo>
                    <a:pt x="2010029" y="2162911"/>
                  </a:lnTo>
                  <a:lnTo>
                    <a:pt x="2044090" y="2196973"/>
                  </a:lnTo>
                  <a:lnTo>
                    <a:pt x="2087283" y="2219312"/>
                  </a:lnTo>
                  <a:lnTo>
                    <a:pt x="2137029" y="2227326"/>
                  </a:lnTo>
                  <a:lnTo>
                    <a:pt x="2186762" y="2219312"/>
                  </a:lnTo>
                  <a:lnTo>
                    <a:pt x="2229955" y="2196973"/>
                  </a:lnTo>
                  <a:lnTo>
                    <a:pt x="2264016" y="2162911"/>
                  </a:lnTo>
                  <a:lnTo>
                    <a:pt x="2286355" y="2119719"/>
                  </a:lnTo>
                  <a:lnTo>
                    <a:pt x="2294382" y="2069973"/>
                  </a:lnTo>
                  <a:close/>
                </a:path>
                <a:path w="6011545" h="2230755">
                  <a:moveTo>
                    <a:pt x="6011418" y="144018"/>
                  </a:moveTo>
                  <a:lnTo>
                    <a:pt x="6004064" y="98501"/>
                  </a:lnTo>
                  <a:lnTo>
                    <a:pt x="5983630" y="58966"/>
                  </a:lnTo>
                  <a:lnTo>
                    <a:pt x="5952452" y="27787"/>
                  </a:lnTo>
                  <a:lnTo>
                    <a:pt x="5912917" y="7353"/>
                  </a:lnTo>
                  <a:lnTo>
                    <a:pt x="5867400" y="0"/>
                  </a:lnTo>
                  <a:lnTo>
                    <a:pt x="5821870" y="7353"/>
                  </a:lnTo>
                  <a:lnTo>
                    <a:pt x="5782335" y="27787"/>
                  </a:lnTo>
                  <a:lnTo>
                    <a:pt x="5751157" y="58966"/>
                  </a:lnTo>
                  <a:lnTo>
                    <a:pt x="5730722" y="98501"/>
                  </a:lnTo>
                  <a:lnTo>
                    <a:pt x="5723382" y="144018"/>
                  </a:lnTo>
                  <a:lnTo>
                    <a:pt x="5730722" y="189547"/>
                  </a:lnTo>
                  <a:lnTo>
                    <a:pt x="5751157" y="229082"/>
                  </a:lnTo>
                  <a:lnTo>
                    <a:pt x="5782335" y="260261"/>
                  </a:lnTo>
                  <a:lnTo>
                    <a:pt x="5821870" y="280695"/>
                  </a:lnTo>
                  <a:lnTo>
                    <a:pt x="5867400" y="288036"/>
                  </a:lnTo>
                  <a:lnTo>
                    <a:pt x="5912917" y="280695"/>
                  </a:lnTo>
                  <a:lnTo>
                    <a:pt x="5952452" y="260261"/>
                  </a:lnTo>
                  <a:lnTo>
                    <a:pt x="5983630" y="229082"/>
                  </a:lnTo>
                  <a:lnTo>
                    <a:pt x="6004064" y="189547"/>
                  </a:lnTo>
                  <a:lnTo>
                    <a:pt x="6011418" y="144018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314115" y="101591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52716" y="375132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18" y="0"/>
                </a:moveTo>
                <a:lnTo>
                  <a:pt x="98496" y="7342"/>
                </a:lnTo>
                <a:lnTo>
                  <a:pt x="58962" y="27786"/>
                </a:lnTo>
                <a:lnTo>
                  <a:pt x="27786" y="58962"/>
                </a:lnTo>
                <a:lnTo>
                  <a:pt x="7342" y="98496"/>
                </a:lnTo>
                <a:lnTo>
                  <a:pt x="0" y="144018"/>
                </a:lnTo>
                <a:lnTo>
                  <a:pt x="7342" y="189539"/>
                </a:lnTo>
                <a:lnTo>
                  <a:pt x="27786" y="229073"/>
                </a:lnTo>
                <a:lnTo>
                  <a:pt x="58962" y="260249"/>
                </a:lnTo>
                <a:lnTo>
                  <a:pt x="98496" y="280693"/>
                </a:lnTo>
                <a:lnTo>
                  <a:pt x="144018" y="288036"/>
                </a:lnTo>
                <a:lnTo>
                  <a:pt x="189539" y="280693"/>
                </a:lnTo>
                <a:lnTo>
                  <a:pt x="229073" y="260249"/>
                </a:lnTo>
                <a:lnTo>
                  <a:pt x="260249" y="229073"/>
                </a:lnTo>
                <a:lnTo>
                  <a:pt x="280693" y="189539"/>
                </a:lnTo>
                <a:lnTo>
                  <a:pt x="288036" y="144018"/>
                </a:lnTo>
                <a:lnTo>
                  <a:pt x="280693" y="98496"/>
                </a:lnTo>
                <a:lnTo>
                  <a:pt x="260249" y="58962"/>
                </a:lnTo>
                <a:lnTo>
                  <a:pt x="229073" y="27786"/>
                </a:lnTo>
                <a:lnTo>
                  <a:pt x="189539" y="7342"/>
                </a:lnTo>
                <a:lnTo>
                  <a:pt x="14401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345694" y="378122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04219" y="2957632"/>
            <a:ext cx="107188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40"/>
              </a:lnSpc>
              <a:tabLst>
                <a:tab pos="290830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	</a:t>
            </a:r>
            <a:r>
              <a:rPr sz="1650" spc="-7" baseline="2525" dirty="0">
                <a:latin typeface="Calibri"/>
                <a:cs typeface="Calibri"/>
              </a:rPr>
              <a:t>Low</a:t>
            </a:r>
            <a:r>
              <a:rPr sz="1650" spc="-75" baseline="2525" dirty="0">
                <a:latin typeface="Calibri"/>
                <a:cs typeface="Calibri"/>
              </a:rPr>
              <a:t> </a:t>
            </a:r>
            <a:r>
              <a:rPr sz="1650" spc="-7" baseline="2525" dirty="0">
                <a:latin typeface="Calibri"/>
                <a:cs typeface="Calibri"/>
              </a:rPr>
              <a:t>payloads</a:t>
            </a:r>
            <a:endParaRPr sz="1650" baseline="2525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83775" y="2955120"/>
            <a:ext cx="130746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40"/>
              </a:lnSpc>
              <a:tabLst>
                <a:tab pos="299085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	</a:t>
            </a:r>
            <a:r>
              <a:rPr sz="1650" spc="-7" baseline="2525" dirty="0">
                <a:latin typeface="Calibri"/>
                <a:cs typeface="Calibri"/>
              </a:rPr>
              <a:t>Massive</a:t>
            </a:r>
            <a:r>
              <a:rPr sz="1650" spc="-67" baseline="2525" dirty="0">
                <a:latin typeface="Calibri"/>
                <a:cs typeface="Calibri"/>
              </a:rPr>
              <a:t> </a:t>
            </a:r>
            <a:r>
              <a:rPr sz="1650" spc="-7" baseline="2525" dirty="0">
                <a:latin typeface="Calibri"/>
                <a:cs typeface="Calibri"/>
              </a:rPr>
              <a:t>payloads</a:t>
            </a:r>
            <a:endParaRPr sz="1650" baseline="2525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13835" y="6569773"/>
            <a:ext cx="106235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Note: </a:t>
            </a:r>
            <a:r>
              <a:rPr sz="800" spc="-7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800" spc="-70" dirty="0">
                <a:solidFill>
                  <a:srgbClr val="FFFFFF"/>
                </a:solidFill>
                <a:latin typeface="Cambria Math"/>
                <a:cs typeface="Cambria Math"/>
              </a:rPr>
              <a:t>𝑙𝑙𝑙𝑙𝑙𝑙𝑙𝑙 </a:t>
            </a:r>
            <a:r>
              <a:rPr sz="800" spc="-55" dirty="0">
                <a:solidFill>
                  <a:srgbClr val="FFFFFF"/>
                </a:solidFill>
                <a:latin typeface="Cambria Math"/>
                <a:cs typeface="Cambria Math"/>
              </a:rPr>
              <a:t>�</a:t>
            </a:r>
            <a:r>
              <a:rPr sz="1200" spc="-82" baseline="31250" dirty="0">
                <a:solidFill>
                  <a:srgbClr val="FFFFFF"/>
                </a:solidFill>
                <a:latin typeface="Cambria Math"/>
                <a:cs typeface="Cambria Math"/>
              </a:rPr>
              <a:t>0,</a:t>
            </a:r>
            <a:r>
              <a:rPr sz="1200" spc="-217" baseline="31250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1200" spc="-352" baseline="31250" dirty="0">
                <a:solidFill>
                  <a:srgbClr val="FFFFFF"/>
                </a:solidFill>
                <a:latin typeface="Cambria Math"/>
                <a:cs typeface="Cambria Math"/>
              </a:rPr>
              <a:t>𝐹𝐹𝑙𝑙𝐹𝐹𝑙𝑙𝐹𝐹𝐹𝐹𝐹𝐹</a:t>
            </a:r>
            <a:endParaRPr sz="1200" baseline="3125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87821" y="6629162"/>
            <a:ext cx="46799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FFFFFF"/>
                </a:solidFill>
                <a:latin typeface="Cambria Math"/>
                <a:cs typeface="Cambria Math"/>
              </a:rPr>
              <a:t>1,</a:t>
            </a:r>
            <a:r>
              <a:rPr sz="800" spc="-95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800" spc="-200" dirty="0">
                <a:solidFill>
                  <a:srgbClr val="FFFFFF"/>
                </a:solidFill>
                <a:latin typeface="Cambria Math"/>
                <a:cs typeface="Cambria Math"/>
              </a:rPr>
              <a:t>𝑆𝑆𝐹𝐹𝑆𝑆𝑆𝑆𝐹𝐹𝑙𝑙𝑙𝑙</a:t>
            </a:r>
            <a:endParaRPr sz="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87237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7813" y="2529839"/>
              <a:ext cx="1058545" cy="369570"/>
            </a:xfrm>
            <a:custGeom>
              <a:avLst/>
              <a:gdLst/>
              <a:ahLst/>
              <a:cxnLst/>
              <a:rect l="l" t="t" r="r" b="b"/>
              <a:pathLst>
                <a:path w="1058545" h="369569">
                  <a:moveTo>
                    <a:pt x="1058418" y="0"/>
                  </a:moveTo>
                  <a:lnTo>
                    <a:pt x="0" y="0"/>
                  </a:lnTo>
                  <a:lnTo>
                    <a:pt x="0" y="369570"/>
                  </a:lnTo>
                  <a:lnTo>
                    <a:pt x="1058418" y="369570"/>
                  </a:lnTo>
                  <a:lnTo>
                    <a:pt x="1058418" y="0"/>
                  </a:lnTo>
                  <a:close/>
                </a:path>
              </a:pathLst>
            </a:custGeom>
            <a:solidFill>
              <a:srgbClr val="08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6710" y="2548287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61652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CLASSIFICATION</a:t>
            </a:r>
            <a:r>
              <a:rPr spc="-70" dirty="0"/>
              <a:t> </a:t>
            </a:r>
            <a:r>
              <a:rPr spc="-15" dirty="0"/>
              <a:t>ACCURACY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2241" y="1415426"/>
            <a:ext cx="5708650" cy="29044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Plotting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Accuracy </a:t>
            </a:r>
            <a:r>
              <a:rPr sz="2800" spc="-15" dirty="0">
                <a:latin typeface="Calibri"/>
                <a:cs typeface="Calibri"/>
              </a:rPr>
              <a:t>Score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-10" dirty="0">
                <a:latin typeface="Calibri"/>
                <a:cs typeface="Calibri"/>
              </a:rPr>
              <a:t>Best  </a:t>
            </a:r>
            <a:r>
              <a:rPr sz="2800" spc="-15" dirty="0">
                <a:latin typeface="Calibri"/>
                <a:cs typeface="Calibri"/>
              </a:rPr>
              <a:t>Score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each </a:t>
            </a:r>
            <a:r>
              <a:rPr sz="2800" spc="-10" dirty="0">
                <a:latin typeface="Calibri"/>
                <a:cs typeface="Calibri"/>
              </a:rPr>
              <a:t>classification algorithm  produces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following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result:</a:t>
            </a:r>
            <a:endParaRPr sz="2800">
              <a:latin typeface="Calibri"/>
              <a:cs typeface="Calibri"/>
            </a:endParaRPr>
          </a:p>
          <a:p>
            <a:pPr marL="354965" marR="662305" indent="-342900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Decision </a:t>
            </a:r>
            <a:r>
              <a:rPr sz="2800" spc="-55" dirty="0">
                <a:solidFill>
                  <a:srgbClr val="EC7C30"/>
                </a:solidFill>
                <a:latin typeface="Calibri"/>
                <a:cs typeface="Calibri"/>
              </a:rPr>
              <a:t>Tree </a:t>
            </a:r>
            <a:r>
              <a:rPr sz="2800" spc="-5" dirty="0">
                <a:latin typeface="Calibri"/>
                <a:cs typeface="Calibri"/>
              </a:rPr>
              <a:t>model has the  </a:t>
            </a:r>
            <a:r>
              <a:rPr sz="2800" spc="-10" dirty="0">
                <a:latin typeface="Calibri"/>
                <a:cs typeface="Calibri"/>
              </a:rPr>
              <a:t>highest classification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accuracy</a:t>
            </a:r>
            <a:endParaRPr sz="2800">
              <a:latin typeface="Calibri"/>
              <a:cs typeface="Calibri"/>
            </a:endParaRPr>
          </a:p>
          <a:p>
            <a:pPr marL="532765" lvl="1" indent="-34353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Accuracy </a:t>
            </a:r>
            <a:r>
              <a:rPr sz="2400" spc="-15" dirty="0">
                <a:latin typeface="Calibri"/>
                <a:cs typeface="Calibri"/>
              </a:rPr>
              <a:t>Score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94.44%</a:t>
            </a:r>
            <a:endParaRPr sz="2400">
              <a:latin typeface="Calibri"/>
              <a:cs typeface="Calibri"/>
            </a:endParaRPr>
          </a:p>
          <a:p>
            <a:pPr marL="532765" lvl="1" indent="-3435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Best </a:t>
            </a:r>
            <a:r>
              <a:rPr sz="2400" spc="-15" dirty="0">
                <a:latin typeface="Calibri"/>
                <a:cs typeface="Calibri"/>
              </a:rPr>
              <a:t>Score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" dirty="0">
                <a:latin typeface="Calibri"/>
                <a:cs typeface="Calibri"/>
              </a:rPr>
              <a:t> 90.36%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06445" y="3717797"/>
            <a:ext cx="10276205" cy="2879090"/>
            <a:chOff x="1306445" y="3717797"/>
            <a:chExt cx="10276205" cy="2879090"/>
          </a:xfrm>
        </p:grpSpPr>
        <p:sp>
          <p:nvSpPr>
            <p:cNvPr id="6" name="object 6"/>
            <p:cNvSpPr/>
            <p:nvPr/>
          </p:nvSpPr>
          <p:spPr>
            <a:xfrm>
              <a:off x="1335023" y="4852415"/>
              <a:ext cx="4020312" cy="13906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20732" y="4838128"/>
              <a:ext cx="4049395" cy="1419225"/>
            </a:xfrm>
            <a:custGeom>
              <a:avLst/>
              <a:gdLst/>
              <a:ahLst/>
              <a:cxnLst/>
              <a:rect l="l" t="t" r="r" b="b"/>
              <a:pathLst>
                <a:path w="4049395" h="1419225">
                  <a:moveTo>
                    <a:pt x="133083" y="0"/>
                  </a:moveTo>
                  <a:lnTo>
                    <a:pt x="3915816" y="0"/>
                  </a:lnTo>
                  <a:lnTo>
                    <a:pt x="3942041" y="2641"/>
                  </a:lnTo>
                  <a:lnTo>
                    <a:pt x="3989946" y="22796"/>
                  </a:lnTo>
                  <a:lnTo>
                    <a:pt x="4026090" y="58953"/>
                  </a:lnTo>
                  <a:lnTo>
                    <a:pt x="4046245" y="106845"/>
                  </a:lnTo>
                  <a:lnTo>
                    <a:pt x="4048887" y="133083"/>
                  </a:lnTo>
                  <a:lnTo>
                    <a:pt x="4048887" y="1286141"/>
                  </a:lnTo>
                  <a:lnTo>
                    <a:pt x="4038434" y="1337525"/>
                  </a:lnTo>
                  <a:lnTo>
                    <a:pt x="4009745" y="1380083"/>
                  </a:lnTo>
                  <a:lnTo>
                    <a:pt x="3967187" y="1408772"/>
                  </a:lnTo>
                  <a:lnTo>
                    <a:pt x="3915816" y="1419224"/>
                  </a:lnTo>
                  <a:lnTo>
                    <a:pt x="133083" y="1419224"/>
                  </a:lnTo>
                  <a:lnTo>
                    <a:pt x="81699" y="1408772"/>
                  </a:lnTo>
                  <a:lnTo>
                    <a:pt x="39141" y="1380083"/>
                  </a:lnTo>
                  <a:lnTo>
                    <a:pt x="10452" y="1337525"/>
                  </a:lnTo>
                  <a:lnTo>
                    <a:pt x="0" y="1286141"/>
                  </a:lnTo>
                  <a:lnTo>
                    <a:pt x="0" y="133083"/>
                  </a:lnTo>
                  <a:lnTo>
                    <a:pt x="10452" y="81699"/>
                  </a:lnTo>
                  <a:lnTo>
                    <a:pt x="39141" y="39141"/>
                  </a:lnTo>
                  <a:lnTo>
                    <a:pt x="81699" y="10452"/>
                  </a:lnTo>
                  <a:lnTo>
                    <a:pt x="133083" y="0"/>
                  </a:lnTo>
                  <a:close/>
                </a:path>
              </a:pathLst>
            </a:custGeom>
            <a:ln w="285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40602" y="3717797"/>
              <a:ext cx="5241797" cy="28788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6340602" y="771906"/>
            <a:ext cx="5241797" cy="28788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38747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Confusion</a:t>
            </a:r>
            <a:r>
              <a:rPr spc="-25" dirty="0"/>
              <a:t> </a:t>
            </a:r>
            <a:r>
              <a:rPr spc="-10" dirty="0"/>
              <a:t>Matrix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03609" y="504741"/>
            <a:ext cx="4311650" cy="60833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marR="66675" indent="-342900">
              <a:lnSpc>
                <a:spcPts val="3020"/>
              </a:lnSpc>
              <a:spcBef>
                <a:spcPts val="4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As shown </a:t>
            </a:r>
            <a:r>
              <a:rPr sz="2800" spc="-25" dirty="0">
                <a:latin typeface="Calibri"/>
                <a:cs typeface="Calibri"/>
              </a:rPr>
              <a:t>previously, </a:t>
            </a:r>
            <a:r>
              <a:rPr sz="2800" spc="-10" dirty="0">
                <a:latin typeface="Calibri"/>
                <a:cs typeface="Calibri"/>
              </a:rPr>
              <a:t>best  performing classification  </a:t>
            </a:r>
            <a:r>
              <a:rPr sz="2800" spc="-5" dirty="0">
                <a:latin typeface="Calibri"/>
                <a:cs typeface="Calibri"/>
              </a:rPr>
              <a:t>model is the </a:t>
            </a:r>
            <a:r>
              <a:rPr sz="2800" spc="-5" dirty="0">
                <a:solidFill>
                  <a:srgbClr val="EC7C30"/>
                </a:solidFill>
                <a:latin typeface="Calibri"/>
                <a:cs typeface="Calibri"/>
              </a:rPr>
              <a:t>Decision </a:t>
            </a:r>
            <a:r>
              <a:rPr sz="2800" spc="-55" dirty="0">
                <a:solidFill>
                  <a:srgbClr val="EC7C30"/>
                </a:solidFill>
                <a:latin typeface="Calibri"/>
                <a:cs typeface="Calibri"/>
              </a:rPr>
              <a:t>Tree 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model, with </a:t>
            </a:r>
            <a:r>
              <a:rPr sz="2800" dirty="0">
                <a:latin typeface="Calibri"/>
                <a:cs typeface="Calibri"/>
              </a:rPr>
              <a:t>an </a:t>
            </a:r>
            <a:r>
              <a:rPr sz="2800" spc="-10" dirty="0">
                <a:latin typeface="Calibri"/>
                <a:cs typeface="Calibri"/>
              </a:rPr>
              <a:t>accuracy </a:t>
            </a:r>
            <a:r>
              <a:rPr sz="2800" spc="-5" dirty="0">
                <a:latin typeface="Calibri"/>
                <a:cs typeface="Calibri"/>
              </a:rPr>
              <a:t>of  </a:t>
            </a:r>
            <a:r>
              <a:rPr sz="2800" dirty="0">
                <a:latin typeface="Calibri"/>
                <a:cs typeface="Calibri"/>
              </a:rPr>
              <a:t>94.44%.</a:t>
            </a:r>
            <a:endParaRPr sz="2800">
              <a:latin typeface="Calibri"/>
              <a:cs typeface="Calibri"/>
            </a:endParaRPr>
          </a:p>
          <a:p>
            <a:pPr marL="355600" marR="5080" indent="-342900">
              <a:lnSpc>
                <a:spcPts val="3020"/>
              </a:lnSpc>
              <a:spcBef>
                <a:spcPts val="10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This is </a:t>
            </a:r>
            <a:r>
              <a:rPr sz="2800" spc="-10" dirty="0">
                <a:latin typeface="Calibri"/>
                <a:cs typeface="Calibri"/>
              </a:rPr>
              <a:t>explained by </a:t>
            </a:r>
            <a:r>
              <a:rPr sz="2800" spc="-5" dirty="0">
                <a:latin typeface="Calibri"/>
                <a:cs typeface="Calibri"/>
              </a:rPr>
              <a:t>the  </a:t>
            </a:r>
            <a:r>
              <a:rPr sz="2800" spc="-10" dirty="0">
                <a:latin typeface="Calibri"/>
                <a:cs typeface="Calibri"/>
              </a:rPr>
              <a:t>confusion matrix, </a:t>
            </a:r>
            <a:r>
              <a:rPr sz="2800" spc="-5" dirty="0">
                <a:latin typeface="Calibri"/>
                <a:cs typeface="Calibri"/>
              </a:rPr>
              <a:t>which  </a:t>
            </a:r>
            <a:r>
              <a:rPr sz="2800" spc="-10" dirty="0">
                <a:latin typeface="Calibri"/>
                <a:cs typeface="Calibri"/>
              </a:rPr>
              <a:t>shows </a:t>
            </a:r>
            <a:r>
              <a:rPr sz="2800" spc="-5" dirty="0">
                <a:latin typeface="Calibri"/>
                <a:cs typeface="Calibri"/>
              </a:rPr>
              <a:t>only </a:t>
            </a:r>
            <a:r>
              <a:rPr sz="2800" dirty="0">
                <a:latin typeface="Calibri"/>
                <a:cs typeface="Calibri"/>
              </a:rPr>
              <a:t>1 </a:t>
            </a:r>
            <a:r>
              <a:rPr sz="2800" spc="-5" dirty="0">
                <a:latin typeface="Calibri"/>
                <a:cs typeface="Calibri"/>
              </a:rPr>
              <a:t>out of </a:t>
            </a:r>
            <a:r>
              <a:rPr sz="2800" dirty="0">
                <a:latin typeface="Calibri"/>
                <a:cs typeface="Calibri"/>
              </a:rPr>
              <a:t>18  </a:t>
            </a:r>
            <a:r>
              <a:rPr sz="2800" spc="-20" dirty="0">
                <a:latin typeface="Calibri"/>
                <a:cs typeface="Calibri"/>
              </a:rPr>
              <a:t>total </a:t>
            </a:r>
            <a:r>
              <a:rPr sz="2800" spc="-10" dirty="0">
                <a:latin typeface="Calibri"/>
                <a:cs typeface="Calibri"/>
              </a:rPr>
              <a:t>results </a:t>
            </a:r>
            <a:r>
              <a:rPr sz="2800" spc="-5" dirty="0">
                <a:latin typeface="Calibri"/>
                <a:cs typeface="Calibri"/>
              </a:rPr>
              <a:t>classified  </a:t>
            </a:r>
            <a:r>
              <a:rPr sz="2800" spc="-10" dirty="0">
                <a:latin typeface="Calibri"/>
                <a:cs typeface="Calibri"/>
              </a:rPr>
              <a:t>incorrectly </a:t>
            </a:r>
            <a:r>
              <a:rPr sz="2800" dirty="0">
                <a:latin typeface="Calibri"/>
                <a:cs typeface="Calibri"/>
              </a:rPr>
              <a:t>(a </a:t>
            </a:r>
            <a:r>
              <a:rPr sz="2800" spc="-15" dirty="0">
                <a:latin typeface="Calibri"/>
                <a:cs typeface="Calibri"/>
              </a:rPr>
              <a:t>false </a:t>
            </a:r>
            <a:r>
              <a:rPr sz="2800" spc="-10" dirty="0">
                <a:latin typeface="Calibri"/>
                <a:cs typeface="Calibri"/>
              </a:rPr>
              <a:t>positive,  </a:t>
            </a:r>
            <a:r>
              <a:rPr sz="2800" spc="-5" dirty="0">
                <a:latin typeface="Calibri"/>
                <a:cs typeface="Calibri"/>
              </a:rPr>
              <a:t>shown in the </a:t>
            </a:r>
            <a:r>
              <a:rPr sz="2800" spc="-10" dirty="0">
                <a:latin typeface="Calibri"/>
                <a:cs typeface="Calibri"/>
              </a:rPr>
              <a:t>top-right  </a:t>
            </a:r>
            <a:r>
              <a:rPr sz="2800" spc="-5" dirty="0">
                <a:latin typeface="Calibri"/>
                <a:cs typeface="Calibri"/>
              </a:rPr>
              <a:t>corner).</a:t>
            </a:r>
            <a:endParaRPr sz="2800">
              <a:latin typeface="Calibri"/>
              <a:cs typeface="Calibri"/>
            </a:endParaRPr>
          </a:p>
          <a:p>
            <a:pPr marL="355600" marR="379095" indent="-342900">
              <a:lnSpc>
                <a:spcPts val="3020"/>
              </a:lnSpc>
              <a:spcBef>
                <a:spcPts val="10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The other </a:t>
            </a:r>
            <a:r>
              <a:rPr sz="2800" dirty="0">
                <a:latin typeface="Calibri"/>
                <a:cs typeface="Calibri"/>
              </a:rPr>
              <a:t>17 </a:t>
            </a:r>
            <a:r>
              <a:rPr sz="2800" spc="-10" dirty="0">
                <a:latin typeface="Calibri"/>
                <a:cs typeface="Calibri"/>
              </a:rPr>
              <a:t>results </a:t>
            </a:r>
            <a:r>
              <a:rPr sz="2800" spc="-15" dirty="0">
                <a:latin typeface="Calibri"/>
                <a:cs typeface="Calibri"/>
              </a:rPr>
              <a:t>are  </a:t>
            </a:r>
            <a:r>
              <a:rPr sz="2800" spc="-10" dirty="0">
                <a:latin typeface="Calibri"/>
                <a:cs typeface="Calibri"/>
              </a:rPr>
              <a:t>correctly </a:t>
            </a:r>
            <a:r>
              <a:rPr sz="2800" spc="-5" dirty="0">
                <a:latin typeface="Calibri"/>
                <a:cs typeface="Calibri"/>
              </a:rPr>
              <a:t>classified </a:t>
            </a:r>
            <a:r>
              <a:rPr sz="2800" dirty="0">
                <a:latin typeface="Calibri"/>
                <a:cs typeface="Calibri"/>
              </a:rPr>
              <a:t>(5 </a:t>
            </a:r>
            <a:r>
              <a:rPr sz="2800" spc="-5" dirty="0">
                <a:latin typeface="Calibri"/>
                <a:cs typeface="Calibri"/>
              </a:rPr>
              <a:t>did  not land, </a:t>
            </a:r>
            <a:r>
              <a:rPr sz="2800" dirty="0">
                <a:latin typeface="Calibri"/>
                <a:cs typeface="Calibri"/>
              </a:rPr>
              <a:t>12 </a:t>
            </a:r>
            <a:r>
              <a:rPr sz="2800" spc="-5" dirty="0">
                <a:latin typeface="Calibri"/>
                <a:cs typeface="Calibri"/>
              </a:rPr>
              <a:t>did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land).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1950" y="1461516"/>
            <a:ext cx="5921501" cy="45468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32829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CONCLUSIONS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4540" y="1283822"/>
            <a:ext cx="7402830" cy="49053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84150" marR="285750" indent="-171450">
              <a:lnSpc>
                <a:spcPts val="1510"/>
              </a:lnSpc>
              <a:spcBef>
                <a:spcPts val="290"/>
              </a:spcBef>
              <a:buFont typeface="Arial"/>
              <a:buChar char="•"/>
              <a:tabLst>
                <a:tab pos="184150" algn="l"/>
              </a:tabLst>
            </a:pPr>
            <a:r>
              <a:rPr sz="1400" spc="-5" dirty="0">
                <a:latin typeface="Calibri"/>
                <a:cs typeface="Calibri"/>
              </a:rPr>
              <a:t>As the number of flights increases, the </a:t>
            </a:r>
            <a:r>
              <a:rPr sz="1400" spc="-20" dirty="0">
                <a:latin typeface="Calibri"/>
                <a:cs typeface="Calibri"/>
              </a:rPr>
              <a:t>rate </a:t>
            </a:r>
            <a:r>
              <a:rPr sz="1400" spc="-5" dirty="0">
                <a:latin typeface="Calibri"/>
                <a:cs typeface="Calibri"/>
              </a:rPr>
              <a:t>of success </a:t>
            </a:r>
            <a:r>
              <a:rPr sz="1400" spc="-10" dirty="0">
                <a:latin typeface="Calibri"/>
                <a:cs typeface="Calibri"/>
              </a:rPr>
              <a:t>at </a:t>
            </a:r>
            <a:r>
              <a:rPr sz="1400" spc="-5" dirty="0">
                <a:latin typeface="Calibri"/>
                <a:cs typeface="Calibri"/>
              </a:rPr>
              <a:t>a launch </a:t>
            </a:r>
            <a:r>
              <a:rPr sz="1400" spc="-10" dirty="0">
                <a:latin typeface="Calibri"/>
                <a:cs typeface="Calibri"/>
              </a:rPr>
              <a:t>site </a:t>
            </a:r>
            <a:r>
              <a:rPr sz="1400" spc="-5" dirty="0">
                <a:latin typeface="Calibri"/>
                <a:cs typeface="Calibri"/>
              </a:rPr>
              <a:t>increases, with </a:t>
            </a:r>
            <a:r>
              <a:rPr sz="1400" spc="-10" dirty="0">
                <a:latin typeface="Calibri"/>
                <a:cs typeface="Calibri"/>
              </a:rPr>
              <a:t>most </a:t>
            </a:r>
            <a:r>
              <a:rPr sz="1400" spc="-5" dirty="0">
                <a:latin typeface="Calibri"/>
                <a:cs typeface="Calibri"/>
              </a:rPr>
              <a:t>early  </a:t>
            </a:r>
            <a:r>
              <a:rPr sz="1400" spc="-10" dirty="0">
                <a:latin typeface="Calibri"/>
                <a:cs typeface="Calibri"/>
              </a:rPr>
              <a:t>flights </a:t>
            </a:r>
            <a:r>
              <a:rPr sz="1400" spc="-5" dirty="0">
                <a:latin typeface="Calibri"/>
                <a:cs typeface="Calibri"/>
              </a:rPr>
              <a:t>being </a:t>
            </a:r>
            <a:r>
              <a:rPr sz="1400" spc="-10" dirty="0">
                <a:latin typeface="Calibri"/>
                <a:cs typeface="Calibri"/>
              </a:rPr>
              <a:t>unsuccessful. </a:t>
            </a:r>
            <a:r>
              <a:rPr sz="1400" spc="-5" dirty="0">
                <a:latin typeface="Calibri"/>
                <a:cs typeface="Calibri"/>
              </a:rPr>
              <a:t>I.e. with </a:t>
            </a:r>
            <a:r>
              <a:rPr sz="1400" spc="-10" dirty="0">
                <a:latin typeface="Calibri"/>
                <a:cs typeface="Calibri"/>
              </a:rPr>
              <a:t>more </a:t>
            </a:r>
            <a:r>
              <a:rPr sz="1400" spc="-5" dirty="0">
                <a:latin typeface="Calibri"/>
                <a:cs typeface="Calibri"/>
              </a:rPr>
              <a:t>experience, the success </a:t>
            </a:r>
            <a:r>
              <a:rPr sz="1400" spc="-20" dirty="0">
                <a:latin typeface="Calibri"/>
                <a:cs typeface="Calibri"/>
              </a:rPr>
              <a:t>rate</a:t>
            </a:r>
            <a:r>
              <a:rPr sz="1400" spc="17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increases.</a:t>
            </a:r>
            <a:endParaRPr sz="1400">
              <a:latin typeface="Calibri"/>
              <a:cs typeface="Calibri"/>
            </a:endParaRPr>
          </a:p>
          <a:p>
            <a:pPr marL="361315" lvl="1" indent="-17208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61950" algn="l"/>
              </a:tabLst>
            </a:pPr>
            <a:r>
              <a:rPr sz="1200" spc="-5" dirty="0">
                <a:latin typeface="Calibri"/>
                <a:cs typeface="Calibri"/>
              </a:rPr>
              <a:t>Between 2010 and 2013, </a:t>
            </a:r>
            <a:r>
              <a:rPr sz="1200" dirty="0">
                <a:latin typeface="Calibri"/>
                <a:cs typeface="Calibri"/>
              </a:rPr>
              <a:t>all </a:t>
            </a:r>
            <a:r>
              <a:rPr sz="1200" spc="-5" dirty="0">
                <a:latin typeface="Calibri"/>
                <a:cs typeface="Calibri"/>
              </a:rPr>
              <a:t>landings </a:t>
            </a:r>
            <a:r>
              <a:rPr sz="1200" spc="-10" dirty="0">
                <a:latin typeface="Calibri"/>
                <a:cs typeface="Calibri"/>
              </a:rPr>
              <a:t>were </a:t>
            </a:r>
            <a:r>
              <a:rPr sz="1200" spc="-5" dirty="0">
                <a:latin typeface="Calibri"/>
                <a:cs typeface="Calibri"/>
              </a:rPr>
              <a:t>unsuccessful </a:t>
            </a:r>
            <a:r>
              <a:rPr sz="1200" dirty="0">
                <a:latin typeface="Calibri"/>
                <a:cs typeface="Calibri"/>
              </a:rPr>
              <a:t>(as the </a:t>
            </a:r>
            <a:r>
              <a:rPr sz="1200" spc="-5" dirty="0">
                <a:latin typeface="Calibri"/>
                <a:cs typeface="Calibri"/>
              </a:rPr>
              <a:t>success </a:t>
            </a:r>
            <a:r>
              <a:rPr sz="1200" spc="-15" dirty="0">
                <a:latin typeface="Calibri"/>
                <a:cs typeface="Calibri"/>
              </a:rPr>
              <a:t>rate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1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0).</a:t>
            </a:r>
            <a:endParaRPr sz="1200">
              <a:latin typeface="Calibri"/>
              <a:cs typeface="Calibri"/>
            </a:endParaRPr>
          </a:p>
          <a:p>
            <a:pPr marL="361315" lvl="1" indent="-172085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361950" algn="l"/>
              </a:tabLst>
            </a:pPr>
            <a:r>
              <a:rPr sz="1200" spc="-5" dirty="0">
                <a:latin typeface="Calibri"/>
                <a:cs typeface="Calibri"/>
              </a:rPr>
              <a:t>After 2013, the success </a:t>
            </a:r>
            <a:r>
              <a:rPr sz="1200" spc="-15" dirty="0">
                <a:latin typeface="Calibri"/>
                <a:cs typeface="Calibri"/>
              </a:rPr>
              <a:t>rate </a:t>
            </a:r>
            <a:r>
              <a:rPr sz="1200" spc="-5" dirty="0">
                <a:latin typeface="Calibri"/>
                <a:cs typeface="Calibri"/>
              </a:rPr>
              <a:t>generally increased, despite small dips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050" dirty="0">
                <a:latin typeface="Calibri"/>
                <a:cs typeface="Calibri"/>
              </a:rPr>
              <a:t>2018 and</a:t>
            </a:r>
            <a:r>
              <a:rPr sz="1050" spc="6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2020.</a:t>
            </a:r>
            <a:endParaRPr sz="1050">
              <a:latin typeface="Calibri"/>
              <a:cs typeface="Calibri"/>
            </a:endParaRPr>
          </a:p>
          <a:p>
            <a:pPr marL="361315" lvl="1" indent="-17208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61950" algn="l"/>
              </a:tabLst>
            </a:pPr>
            <a:r>
              <a:rPr sz="1050" spc="-5" dirty="0">
                <a:latin typeface="Calibri"/>
                <a:cs typeface="Calibri"/>
              </a:rPr>
              <a:t>After </a:t>
            </a:r>
            <a:r>
              <a:rPr sz="1050" dirty="0">
                <a:latin typeface="Calibri"/>
                <a:cs typeface="Calibri"/>
              </a:rPr>
              <a:t>2016, </a:t>
            </a:r>
            <a:r>
              <a:rPr sz="1050" spc="-5" dirty="0">
                <a:latin typeface="Calibri"/>
                <a:cs typeface="Calibri"/>
              </a:rPr>
              <a:t>there was always </a:t>
            </a:r>
            <a:r>
              <a:rPr sz="1050" dirty="0">
                <a:latin typeface="Calibri"/>
                <a:cs typeface="Calibri"/>
              </a:rPr>
              <a:t>a </a:t>
            </a:r>
            <a:r>
              <a:rPr sz="1050" spc="-5" dirty="0">
                <a:latin typeface="Calibri"/>
                <a:cs typeface="Calibri"/>
              </a:rPr>
              <a:t>greater </a:t>
            </a:r>
            <a:r>
              <a:rPr sz="1050" dirty="0">
                <a:latin typeface="Calibri"/>
                <a:cs typeface="Calibri"/>
              </a:rPr>
              <a:t>than 50% chance </a:t>
            </a:r>
            <a:r>
              <a:rPr sz="1050" spc="-5" dirty="0">
                <a:latin typeface="Calibri"/>
                <a:cs typeface="Calibri"/>
              </a:rPr>
              <a:t>of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success.</a:t>
            </a:r>
            <a:endParaRPr sz="10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har char="•"/>
            </a:pPr>
            <a:endParaRPr sz="12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184150" algn="l"/>
              </a:tabLst>
            </a:pPr>
            <a:r>
              <a:rPr sz="1400" spc="-5" dirty="0">
                <a:latin typeface="Calibri"/>
                <a:cs typeface="Calibri"/>
              </a:rPr>
              <a:t>Orbit types ES-L1, </a:t>
            </a:r>
            <a:r>
              <a:rPr sz="1400" spc="-20" dirty="0">
                <a:latin typeface="Calibri"/>
                <a:cs typeface="Calibri"/>
              </a:rPr>
              <a:t>GEO, HEO, </a:t>
            </a:r>
            <a:r>
              <a:rPr sz="1400" spc="-5" dirty="0">
                <a:latin typeface="Calibri"/>
                <a:cs typeface="Calibri"/>
              </a:rPr>
              <a:t>and </a:t>
            </a:r>
            <a:r>
              <a:rPr sz="1400" spc="-15" dirty="0">
                <a:latin typeface="Calibri"/>
                <a:cs typeface="Calibri"/>
              </a:rPr>
              <a:t>SSO, have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highest </a:t>
            </a:r>
            <a:r>
              <a:rPr sz="1400" spc="-5" dirty="0">
                <a:latin typeface="Calibri"/>
                <a:cs typeface="Calibri"/>
              </a:rPr>
              <a:t>(100%) success</a:t>
            </a:r>
            <a:r>
              <a:rPr sz="1400" spc="2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rate.</a:t>
            </a:r>
            <a:endParaRPr sz="1400">
              <a:latin typeface="Calibri"/>
              <a:cs typeface="Calibri"/>
            </a:endParaRPr>
          </a:p>
          <a:p>
            <a:pPr marL="1155065" marR="5080" lvl="1" indent="-228600">
              <a:lnSpc>
                <a:spcPts val="1300"/>
              </a:lnSpc>
              <a:spcBef>
                <a:spcPts val="53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200" spc="-5" dirty="0">
                <a:latin typeface="Calibri"/>
                <a:cs typeface="Calibri"/>
              </a:rPr>
              <a:t>The 100% success </a:t>
            </a:r>
            <a:r>
              <a:rPr sz="1200" spc="-15" dirty="0">
                <a:latin typeface="Calibri"/>
                <a:cs typeface="Calibri"/>
              </a:rPr>
              <a:t>rate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15" dirty="0">
                <a:latin typeface="Calibri"/>
                <a:cs typeface="Calibri"/>
              </a:rPr>
              <a:t>GEO, HEO, </a:t>
            </a:r>
            <a:r>
              <a:rPr sz="1200" spc="-5" dirty="0">
                <a:latin typeface="Calibri"/>
                <a:cs typeface="Calibri"/>
              </a:rPr>
              <a:t>and ES-L1 orbits can be explained by only </a:t>
            </a:r>
            <a:r>
              <a:rPr sz="1200" spc="-10" dirty="0">
                <a:latin typeface="Calibri"/>
                <a:cs typeface="Calibri"/>
              </a:rPr>
              <a:t>having </a:t>
            </a:r>
            <a:r>
              <a:rPr sz="1200" dirty="0">
                <a:latin typeface="Calibri"/>
                <a:cs typeface="Calibri"/>
              </a:rPr>
              <a:t>1 </a:t>
            </a:r>
            <a:r>
              <a:rPr sz="1200" spc="-5" dirty="0">
                <a:latin typeface="Calibri"/>
                <a:cs typeface="Calibri"/>
              </a:rPr>
              <a:t>flight </a:t>
            </a:r>
            <a:r>
              <a:rPr sz="1200" spc="-10" dirty="0">
                <a:latin typeface="Calibri"/>
                <a:cs typeface="Calibri"/>
              </a:rPr>
              <a:t>into </a:t>
            </a:r>
            <a:r>
              <a:rPr sz="1200" dirty="0">
                <a:latin typeface="Calibri"/>
                <a:cs typeface="Calibri"/>
              </a:rPr>
              <a:t>the  </a:t>
            </a:r>
            <a:r>
              <a:rPr sz="1200" spc="-5" dirty="0">
                <a:latin typeface="Calibri"/>
                <a:cs typeface="Calibri"/>
              </a:rPr>
              <a:t>respective orbits.</a:t>
            </a:r>
            <a:endParaRPr sz="1200">
              <a:latin typeface="Calibri"/>
              <a:cs typeface="Calibri"/>
            </a:endParaRPr>
          </a:p>
          <a:p>
            <a:pPr marL="1155700" lvl="1" indent="-229235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200" spc="-5" dirty="0">
                <a:latin typeface="Calibri"/>
                <a:cs typeface="Calibri"/>
              </a:rPr>
              <a:t>The 100% success </a:t>
            </a:r>
            <a:r>
              <a:rPr sz="1200" spc="-15" dirty="0">
                <a:latin typeface="Calibri"/>
                <a:cs typeface="Calibri"/>
              </a:rPr>
              <a:t>rate </a:t>
            </a:r>
            <a:r>
              <a:rPr sz="1200" dirty="0">
                <a:latin typeface="Calibri"/>
                <a:cs typeface="Calibri"/>
              </a:rPr>
              <a:t>in SSO is </a:t>
            </a:r>
            <a:r>
              <a:rPr sz="1200" spc="-10" dirty="0">
                <a:latin typeface="Calibri"/>
                <a:cs typeface="Calibri"/>
              </a:rPr>
              <a:t>more </a:t>
            </a:r>
            <a:r>
              <a:rPr sz="1200" spc="-5" dirty="0">
                <a:latin typeface="Calibri"/>
                <a:cs typeface="Calibri"/>
              </a:rPr>
              <a:t>impressive, </a:t>
            </a:r>
            <a:r>
              <a:rPr sz="1200" dirty="0">
                <a:latin typeface="Calibri"/>
                <a:cs typeface="Calibri"/>
              </a:rPr>
              <a:t>with 5 </a:t>
            </a:r>
            <a:r>
              <a:rPr sz="1200" spc="-5" dirty="0">
                <a:latin typeface="Calibri"/>
                <a:cs typeface="Calibri"/>
              </a:rPr>
              <a:t>successful</a:t>
            </a:r>
            <a:r>
              <a:rPr sz="1200" spc="11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flights.</a:t>
            </a:r>
            <a:endParaRPr sz="1200">
              <a:latin typeface="Calibri"/>
              <a:cs typeface="Calibri"/>
            </a:endParaRPr>
          </a:p>
          <a:p>
            <a:pPr marL="1155700" lvl="1" indent="-229235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200" spc="-5" dirty="0">
                <a:latin typeface="Calibri"/>
                <a:cs typeface="Calibri"/>
              </a:rPr>
              <a:t>The orbit types </a:t>
            </a:r>
            <a:r>
              <a:rPr sz="1200" spc="-15" dirty="0">
                <a:latin typeface="Calibri"/>
                <a:cs typeface="Calibri"/>
              </a:rPr>
              <a:t>PO, </a:t>
            </a:r>
            <a:r>
              <a:rPr sz="1200" spc="-5" dirty="0">
                <a:latin typeface="Calibri"/>
                <a:cs typeface="Calibri"/>
              </a:rPr>
              <a:t>ISS, and </a:t>
            </a:r>
            <a:r>
              <a:rPr sz="1200" spc="-15" dirty="0">
                <a:latin typeface="Calibri"/>
                <a:cs typeface="Calibri"/>
              </a:rPr>
              <a:t>LEO, </a:t>
            </a:r>
            <a:r>
              <a:rPr sz="1200" spc="-10" dirty="0">
                <a:latin typeface="Calibri"/>
                <a:cs typeface="Calibri"/>
              </a:rPr>
              <a:t>have more </a:t>
            </a:r>
            <a:r>
              <a:rPr sz="1200" spc="-5" dirty="0">
                <a:latin typeface="Calibri"/>
                <a:cs typeface="Calibri"/>
              </a:rPr>
              <a:t>success </a:t>
            </a:r>
            <a:r>
              <a:rPr sz="1200" dirty="0">
                <a:latin typeface="Calibri"/>
                <a:cs typeface="Calibri"/>
              </a:rPr>
              <a:t>with </a:t>
            </a:r>
            <a:r>
              <a:rPr sz="1200" spc="-5" dirty="0">
                <a:latin typeface="Calibri"/>
                <a:cs typeface="Calibri"/>
              </a:rPr>
              <a:t>heavy</a:t>
            </a:r>
            <a:r>
              <a:rPr sz="1200" spc="8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payloads:</a:t>
            </a:r>
            <a:endParaRPr sz="1200">
              <a:latin typeface="Calibri"/>
              <a:cs typeface="Calibri"/>
            </a:endParaRPr>
          </a:p>
          <a:p>
            <a:pPr marL="1155065" marR="204470" lvl="1" indent="-228600">
              <a:lnSpc>
                <a:spcPts val="1300"/>
              </a:lnSpc>
              <a:spcBef>
                <a:spcPts val="52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200" spc="-10" dirty="0">
                <a:latin typeface="Calibri"/>
                <a:cs typeface="Calibri"/>
              </a:rPr>
              <a:t>VLEO </a:t>
            </a:r>
            <a:r>
              <a:rPr sz="1200" spc="-15" dirty="0">
                <a:latin typeface="Calibri"/>
                <a:cs typeface="Calibri"/>
              </a:rPr>
              <a:t>(Very </a:t>
            </a:r>
            <a:r>
              <a:rPr sz="1200" spc="-5" dirty="0">
                <a:latin typeface="Calibri"/>
                <a:cs typeface="Calibri"/>
              </a:rPr>
              <a:t>Low Earth Orbit) launches </a:t>
            </a:r>
            <a:r>
              <a:rPr sz="1200" spc="-10" dirty="0">
                <a:latin typeface="Calibri"/>
                <a:cs typeface="Calibri"/>
              </a:rPr>
              <a:t>are </a:t>
            </a:r>
            <a:r>
              <a:rPr sz="1200" spc="-5" dirty="0">
                <a:latin typeface="Calibri"/>
                <a:cs typeface="Calibri"/>
              </a:rPr>
              <a:t>associated </a:t>
            </a:r>
            <a:r>
              <a:rPr sz="1200" dirty="0">
                <a:latin typeface="Calibri"/>
                <a:cs typeface="Calibri"/>
              </a:rPr>
              <a:t>with </a:t>
            </a:r>
            <a:r>
              <a:rPr sz="1200" spc="-5" dirty="0">
                <a:latin typeface="Calibri"/>
                <a:cs typeface="Calibri"/>
              </a:rPr>
              <a:t>heavier payloads, </a:t>
            </a:r>
            <a:r>
              <a:rPr sz="1200" dirty="0">
                <a:latin typeface="Calibri"/>
                <a:cs typeface="Calibri"/>
              </a:rPr>
              <a:t>which </a:t>
            </a:r>
            <a:r>
              <a:rPr sz="1200" spc="-10" dirty="0">
                <a:latin typeface="Calibri"/>
                <a:cs typeface="Calibri"/>
              </a:rPr>
              <a:t>makes </a:t>
            </a:r>
            <a:r>
              <a:rPr sz="1200" spc="-5" dirty="0">
                <a:latin typeface="Calibri"/>
                <a:cs typeface="Calibri"/>
              </a:rPr>
              <a:t>intuitive  sense.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har char="•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har char="•"/>
            </a:pPr>
            <a:endParaRPr sz="1250">
              <a:latin typeface="Calibri"/>
              <a:cs typeface="Calibri"/>
            </a:endParaRPr>
          </a:p>
          <a:p>
            <a:pPr marL="184150" marR="279400" indent="-172085">
              <a:lnSpc>
                <a:spcPts val="1510"/>
              </a:lnSpc>
              <a:buFont typeface="Arial"/>
              <a:buChar char="•"/>
              <a:tabLst>
                <a:tab pos="184150" algn="l"/>
              </a:tabLst>
            </a:pPr>
            <a:r>
              <a:rPr sz="1400" spc="-5" dirty="0">
                <a:latin typeface="Calibri"/>
                <a:cs typeface="Calibri"/>
              </a:rPr>
              <a:t>The launch </a:t>
            </a:r>
            <a:r>
              <a:rPr sz="1400" spc="-10" dirty="0">
                <a:latin typeface="Calibri"/>
                <a:cs typeface="Calibri"/>
              </a:rPr>
              <a:t>site </a:t>
            </a:r>
            <a:r>
              <a:rPr sz="1400" spc="-10" dirty="0">
                <a:solidFill>
                  <a:srgbClr val="EC7C30"/>
                </a:solidFill>
                <a:latin typeface="Calibri"/>
                <a:cs typeface="Calibri"/>
              </a:rPr>
              <a:t>KSC LC-39 </a:t>
            </a:r>
            <a:r>
              <a:rPr sz="1400" spc="-5" dirty="0">
                <a:solidFill>
                  <a:srgbClr val="EC7C30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had the </a:t>
            </a:r>
            <a:r>
              <a:rPr sz="1400" spc="-10" dirty="0">
                <a:latin typeface="Calibri"/>
                <a:cs typeface="Calibri"/>
              </a:rPr>
              <a:t>most </a:t>
            </a:r>
            <a:r>
              <a:rPr sz="1400" spc="-5" dirty="0">
                <a:latin typeface="Calibri"/>
                <a:cs typeface="Calibri"/>
              </a:rPr>
              <a:t>successful launches, with 41.7% of the </a:t>
            </a:r>
            <a:r>
              <a:rPr sz="1400" spc="-10" dirty="0">
                <a:latin typeface="Calibri"/>
                <a:cs typeface="Calibri"/>
              </a:rPr>
              <a:t>total </a:t>
            </a:r>
            <a:r>
              <a:rPr sz="1400" spc="-5" dirty="0">
                <a:latin typeface="Calibri"/>
                <a:cs typeface="Calibri"/>
              </a:rPr>
              <a:t>successful  launches, and also the </a:t>
            </a:r>
            <a:r>
              <a:rPr sz="1400" spc="-10" dirty="0">
                <a:latin typeface="Calibri"/>
                <a:cs typeface="Calibri"/>
              </a:rPr>
              <a:t>highest </a:t>
            </a:r>
            <a:r>
              <a:rPr sz="1400" spc="-20" dirty="0">
                <a:latin typeface="Calibri"/>
                <a:cs typeface="Calibri"/>
              </a:rPr>
              <a:t>rate </a:t>
            </a:r>
            <a:r>
              <a:rPr sz="1400" spc="-5" dirty="0">
                <a:latin typeface="Calibri"/>
                <a:cs typeface="Calibri"/>
              </a:rPr>
              <a:t>of successful launches, with a 76.9% success</a:t>
            </a:r>
            <a:r>
              <a:rPr sz="1400" spc="204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rate.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3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sz="1400" spc="-5" dirty="0">
                <a:latin typeface="Calibri"/>
                <a:cs typeface="Calibri"/>
              </a:rPr>
              <a:t>The success </a:t>
            </a:r>
            <a:r>
              <a:rPr sz="1400" spc="-15" dirty="0">
                <a:latin typeface="Calibri"/>
                <a:cs typeface="Calibri"/>
              </a:rPr>
              <a:t>for </a:t>
            </a:r>
            <a:r>
              <a:rPr sz="1400" spc="-10" dirty="0">
                <a:latin typeface="Calibri"/>
                <a:cs typeface="Calibri"/>
              </a:rPr>
              <a:t>massive payloads (over </a:t>
            </a:r>
            <a:r>
              <a:rPr sz="1400" spc="-5" dirty="0">
                <a:latin typeface="Calibri"/>
                <a:cs typeface="Calibri"/>
              </a:rPr>
              <a:t>4000kg) is </a:t>
            </a:r>
            <a:r>
              <a:rPr sz="1400" spc="-10" dirty="0">
                <a:latin typeface="Calibri"/>
                <a:cs typeface="Calibri"/>
              </a:rPr>
              <a:t>lower </a:t>
            </a:r>
            <a:r>
              <a:rPr sz="1400" spc="-5" dirty="0">
                <a:latin typeface="Calibri"/>
                <a:cs typeface="Calibri"/>
              </a:rPr>
              <a:t>than </a:t>
            </a:r>
            <a:r>
              <a:rPr sz="1400" spc="-10" dirty="0">
                <a:latin typeface="Calibri"/>
                <a:cs typeface="Calibri"/>
              </a:rPr>
              <a:t>that </a:t>
            </a:r>
            <a:r>
              <a:rPr sz="1400" spc="-15" dirty="0">
                <a:latin typeface="Calibri"/>
                <a:cs typeface="Calibri"/>
              </a:rPr>
              <a:t>for </a:t>
            </a:r>
            <a:r>
              <a:rPr sz="1400" spc="-10" dirty="0">
                <a:latin typeface="Calibri"/>
                <a:cs typeface="Calibri"/>
              </a:rPr>
              <a:t>low</a:t>
            </a:r>
            <a:r>
              <a:rPr sz="1400" spc="2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payloads.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184150" algn="l"/>
              </a:tabLst>
            </a:pP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best performing </a:t>
            </a:r>
            <a:r>
              <a:rPr sz="1400" spc="-5" dirty="0">
                <a:latin typeface="Calibri"/>
                <a:cs typeface="Calibri"/>
              </a:rPr>
              <a:t>classification model is the Decision </a:t>
            </a:r>
            <a:r>
              <a:rPr sz="1400" spc="-30" dirty="0">
                <a:latin typeface="Calibri"/>
                <a:cs typeface="Calibri"/>
              </a:rPr>
              <a:t>Tree </a:t>
            </a:r>
            <a:r>
              <a:rPr sz="1400" spc="-5" dirty="0">
                <a:latin typeface="Calibri"/>
                <a:cs typeface="Calibri"/>
              </a:rPr>
              <a:t>model, with an </a:t>
            </a:r>
            <a:r>
              <a:rPr sz="1400" spc="-10" dirty="0">
                <a:latin typeface="Calibri"/>
                <a:cs typeface="Calibri"/>
              </a:rPr>
              <a:t>accuracy </a:t>
            </a:r>
            <a:r>
              <a:rPr sz="1400" spc="-5" dirty="0">
                <a:latin typeface="Calibri"/>
                <a:cs typeface="Calibri"/>
              </a:rPr>
              <a:t>of</a:t>
            </a:r>
            <a:r>
              <a:rPr sz="1400" spc="2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94.44%.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427719" y="1417320"/>
            <a:ext cx="3491865" cy="4818380"/>
            <a:chOff x="8427719" y="1417320"/>
            <a:chExt cx="3491865" cy="4818380"/>
          </a:xfrm>
        </p:grpSpPr>
        <p:sp>
          <p:nvSpPr>
            <p:cNvPr id="6" name="object 6"/>
            <p:cNvSpPr/>
            <p:nvPr/>
          </p:nvSpPr>
          <p:spPr>
            <a:xfrm>
              <a:off x="9405365" y="1417320"/>
              <a:ext cx="1536191" cy="10744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376915" y="2678430"/>
              <a:ext cx="1542287" cy="10736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27719" y="2676144"/>
              <a:ext cx="1760218" cy="10507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05721" y="3936492"/>
              <a:ext cx="1935479" cy="105079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27719" y="5184647"/>
              <a:ext cx="1866898" cy="105079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83417" y="5171694"/>
              <a:ext cx="1335785" cy="104089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346" y="281768"/>
            <a:ext cx="8244001" cy="6576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94145" y="525329"/>
            <a:ext cx="1997854" cy="2106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77276" y="3443301"/>
            <a:ext cx="314723" cy="544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36020" y="4279052"/>
            <a:ext cx="1120497" cy="415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26485" y="4899897"/>
            <a:ext cx="2765515" cy="1958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96583" y="312810"/>
            <a:ext cx="3796029" cy="14604"/>
          </a:xfrm>
          <a:custGeom>
            <a:avLst/>
            <a:gdLst/>
            <a:ahLst/>
            <a:cxnLst/>
            <a:rect l="l" t="t" r="r" b="b"/>
            <a:pathLst>
              <a:path w="3796029" h="14604">
                <a:moveTo>
                  <a:pt x="0" y="0"/>
                </a:moveTo>
                <a:lnTo>
                  <a:pt x="3795417" y="0"/>
                </a:lnTo>
                <a:lnTo>
                  <a:pt x="3795417" y="14327"/>
                </a:lnTo>
                <a:lnTo>
                  <a:pt x="0" y="1432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872105" y="3967073"/>
            <a:ext cx="11747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796457"/>
                </a:solidFill>
                <a:latin typeface="Arial"/>
                <a:cs typeface="Arial"/>
              </a:rPr>
              <a:t>,.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14677" y="4879238"/>
            <a:ext cx="76200" cy="10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" dirty="0">
                <a:solidFill>
                  <a:srgbClr val="8E776B"/>
                </a:solidFill>
                <a:latin typeface="Times New Roman"/>
                <a:cs typeface="Times New Roman"/>
              </a:rPr>
              <a:t>V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3619" y="4855359"/>
            <a:ext cx="1416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75" dirty="0">
                <a:solidFill>
                  <a:srgbClr val="A38E89"/>
                </a:solidFill>
                <a:latin typeface="Times New Roman"/>
                <a:cs typeface="Times New Roman"/>
              </a:rPr>
              <a:t>,...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63654" y="6392100"/>
            <a:ext cx="1485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55" dirty="0">
                <a:solidFill>
                  <a:srgbClr val="1C7CDB"/>
                </a:solidFill>
                <a:latin typeface="Calibri"/>
                <a:cs typeface="Calibri"/>
              </a:rPr>
              <a:t>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048" y="2812542"/>
            <a:ext cx="1058545" cy="369570"/>
          </a:xfrm>
          <a:prstGeom prst="rect">
            <a:avLst/>
          </a:prstGeom>
          <a:solidFill>
            <a:srgbClr val="0847CA"/>
          </a:solidFill>
        </p:spPr>
        <p:txBody>
          <a:bodyPr vert="horz" wrap="square" lIns="0" tIns="311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229625" y="6079580"/>
            <a:ext cx="1485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55" dirty="0">
                <a:solidFill>
                  <a:srgbClr val="1C7CDB"/>
                </a:solidFill>
                <a:latin typeface="Calibri"/>
                <a:cs typeface="Calibri"/>
              </a:rPr>
              <a:t>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751" y="417855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b="0" spc="40" dirty="0">
                <a:solidFill>
                  <a:srgbClr val="0A48CA"/>
                </a:solidFill>
                <a:latin typeface="Calibri"/>
                <a:cs typeface="Calibri"/>
              </a:rPr>
              <a:t>Methodology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9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pc="-15" dirty="0"/>
              <a:t>Data</a:t>
            </a:r>
            <a:r>
              <a:rPr spc="-10" dirty="0"/>
              <a:t> </a:t>
            </a:r>
            <a:r>
              <a:rPr spc="-5" dirty="0"/>
              <a:t>Collection</a:t>
            </a:r>
          </a:p>
          <a:p>
            <a:pPr marL="532765" lvl="1" indent="-3435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1400" spc="-5" dirty="0">
                <a:solidFill>
                  <a:schemeClr val="tx1"/>
                </a:solidFill>
                <a:latin typeface="Calibri"/>
                <a:cs typeface="Calibri"/>
              </a:rPr>
              <a:t>Making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GET </a:t>
            </a:r>
            <a:r>
              <a:rPr sz="1400" spc="-5" dirty="0">
                <a:solidFill>
                  <a:schemeClr val="tx1"/>
                </a:solidFill>
                <a:latin typeface="Calibri"/>
                <a:cs typeface="Calibri"/>
              </a:rPr>
              <a:t>requests 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chemeClr val="tx1"/>
                </a:solidFill>
                <a:latin typeface="Calibri"/>
                <a:cs typeface="Calibri"/>
              </a:rPr>
              <a:t>the SpaceX 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REST</a:t>
            </a:r>
            <a:r>
              <a:rPr sz="140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chemeClr val="tx1"/>
                </a:solidFill>
                <a:latin typeface="Calibri"/>
                <a:cs typeface="Calibri"/>
              </a:rPr>
              <a:t>API</a:t>
            </a:r>
            <a:endParaRPr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532765" lvl="1" indent="-343535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1400" spc="-20" dirty="0">
                <a:solidFill>
                  <a:schemeClr val="tx1"/>
                </a:solidFill>
                <a:latin typeface="Calibri"/>
                <a:cs typeface="Calibri"/>
              </a:rPr>
              <a:t>Web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 Scraping</a:t>
            </a:r>
            <a:endParaRPr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54965" indent="-342900">
              <a:lnSpc>
                <a:spcPct val="100000"/>
              </a:lnSpc>
              <a:spcBef>
                <a:spcPts val="79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pc="-15" dirty="0"/>
              <a:t>Data</a:t>
            </a:r>
            <a:r>
              <a:rPr spc="-10" dirty="0"/>
              <a:t> </a:t>
            </a:r>
            <a:r>
              <a:rPr spc="-15" dirty="0"/>
              <a:t>Wrangling</a:t>
            </a:r>
          </a:p>
          <a:p>
            <a:pPr marL="532765" lvl="1" indent="-3435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Using </a:t>
            </a:r>
            <a:r>
              <a:rPr sz="1400" dirty="0">
                <a:solidFill>
                  <a:srgbClr val="006FC0"/>
                </a:solidFill>
                <a:latin typeface="Calibri"/>
                <a:cs typeface="Calibri"/>
              </a:rPr>
              <a:t>the </a:t>
            </a:r>
            <a:r>
              <a:rPr sz="1400" dirty="0">
                <a:solidFill>
                  <a:srgbClr val="60AEEE"/>
                </a:solidFill>
                <a:latin typeface="Consolas"/>
                <a:cs typeface="Consolas"/>
              </a:rPr>
              <a:t>.fillna()</a:t>
            </a:r>
            <a:r>
              <a:rPr sz="1400" spc="-434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method </a:t>
            </a:r>
            <a:r>
              <a:rPr sz="1400" spc="-10" dirty="0">
                <a:solidFill>
                  <a:srgbClr val="006FC0"/>
                </a:solidFill>
                <a:latin typeface="Calibri"/>
                <a:cs typeface="Calibri"/>
              </a:rPr>
              <a:t>to remove </a:t>
            </a:r>
            <a:r>
              <a:rPr sz="1400" spc="-5" dirty="0">
                <a:solidFill>
                  <a:srgbClr val="006FC0"/>
                </a:solidFill>
                <a:latin typeface="Calibri"/>
                <a:cs typeface="Calibri"/>
              </a:rPr>
              <a:t>NaN values</a:t>
            </a:r>
            <a:endParaRPr sz="1400" dirty="0">
              <a:latin typeface="Calibri"/>
              <a:cs typeface="Calibri"/>
            </a:endParaRPr>
          </a:p>
          <a:p>
            <a:pPr marL="532130" lvl="1" indent="-3429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532130" algn="l"/>
                <a:tab pos="532765" algn="l"/>
              </a:tabLst>
            </a:pPr>
            <a:r>
              <a:rPr sz="1400" spc="-5" dirty="0">
                <a:solidFill>
                  <a:schemeClr val="tx1"/>
                </a:solidFill>
                <a:latin typeface="Calibri"/>
                <a:cs typeface="Calibri"/>
              </a:rPr>
              <a:t>Using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the </a:t>
            </a:r>
            <a:r>
              <a:rPr sz="1400" dirty="0">
                <a:solidFill>
                  <a:srgbClr val="ABB1BE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60AEEE"/>
                </a:solidFill>
                <a:latin typeface="Consolas"/>
                <a:cs typeface="Consolas"/>
              </a:rPr>
              <a:t>value_counts</a:t>
            </a:r>
            <a:r>
              <a:rPr sz="1400" dirty="0">
                <a:solidFill>
                  <a:srgbClr val="ABB1BE"/>
                </a:solidFill>
                <a:latin typeface="Consolas"/>
                <a:cs typeface="Consolas"/>
              </a:rPr>
              <a:t>()</a:t>
            </a:r>
            <a:r>
              <a:rPr sz="1400" spc="-409" dirty="0">
                <a:solidFill>
                  <a:srgbClr val="ABB1BE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chemeClr val="tx1"/>
                </a:solidFill>
                <a:latin typeface="Calibri"/>
                <a:cs typeface="Calibri"/>
              </a:rPr>
              <a:t>method 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chemeClr val="tx1"/>
                </a:solidFill>
                <a:latin typeface="Calibri"/>
                <a:cs typeface="Calibri"/>
              </a:rPr>
              <a:t>determine the following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1400" dirty="0">
              <a:latin typeface="Calibri"/>
              <a:cs typeface="Calibri"/>
            </a:endParaRPr>
          </a:p>
          <a:p>
            <a:pPr marL="717550" lvl="2" indent="-3429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716915" algn="l"/>
                <a:tab pos="717550" algn="l"/>
              </a:tabLst>
            </a:pPr>
            <a:r>
              <a:rPr sz="1200" spc="-5" dirty="0">
                <a:solidFill>
                  <a:schemeClr val="tx1"/>
                </a:solidFill>
                <a:latin typeface="Calibri"/>
                <a:cs typeface="Calibri"/>
              </a:rPr>
              <a:t>Number of launches on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each</a:t>
            </a:r>
            <a:r>
              <a:rPr sz="12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chemeClr val="tx1"/>
                </a:solidFill>
                <a:latin typeface="Calibri"/>
                <a:cs typeface="Calibri"/>
              </a:rPr>
              <a:t>site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17550" lvl="2" indent="-342900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716915" algn="l"/>
                <a:tab pos="717550" algn="l"/>
              </a:tabLst>
            </a:pPr>
            <a:r>
              <a:rPr sz="1200" spc="-5" dirty="0">
                <a:solidFill>
                  <a:schemeClr val="tx1"/>
                </a:solidFill>
                <a:latin typeface="Calibri"/>
                <a:cs typeface="Calibri"/>
              </a:rPr>
              <a:t>Number and occurrence of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each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chemeClr val="tx1"/>
                </a:solidFill>
                <a:latin typeface="Calibri"/>
                <a:cs typeface="Calibri"/>
              </a:rPr>
              <a:t>orbit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17550" lvl="2" indent="-3429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716915" algn="l"/>
                <a:tab pos="717550" algn="l"/>
              </a:tabLst>
            </a:pPr>
            <a:r>
              <a:rPr sz="1200" spc="-5" dirty="0">
                <a:solidFill>
                  <a:schemeClr val="tx1"/>
                </a:solidFill>
                <a:latin typeface="Calibri"/>
                <a:cs typeface="Calibri"/>
              </a:rPr>
              <a:t>Number and occurrence of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mission </a:t>
            </a:r>
            <a:r>
              <a:rPr sz="1200" spc="-5" dirty="0">
                <a:solidFill>
                  <a:schemeClr val="tx1"/>
                </a:solidFill>
                <a:latin typeface="Calibri"/>
                <a:cs typeface="Calibri"/>
              </a:rPr>
              <a:t>outcome per orbit</a:t>
            </a:r>
            <a:r>
              <a:rPr sz="12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type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532765" lvl="1" indent="-3435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1400" spc="-5" dirty="0">
                <a:solidFill>
                  <a:schemeClr val="tx1"/>
                </a:solidFill>
                <a:latin typeface="Calibri"/>
                <a:cs typeface="Calibri"/>
              </a:rPr>
              <a:t>Creating a landing 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outcome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label </a:t>
            </a:r>
            <a:r>
              <a:rPr sz="1400" spc="-5" dirty="0">
                <a:solidFill>
                  <a:schemeClr val="tx1"/>
                </a:solidFill>
                <a:latin typeface="Calibri"/>
                <a:cs typeface="Calibri"/>
              </a:rPr>
              <a:t>that shows the</a:t>
            </a:r>
            <a:r>
              <a:rPr sz="1400" spc="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following:</a:t>
            </a:r>
            <a:endParaRPr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17550" lvl="2" indent="-3429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716915" algn="l"/>
                <a:tab pos="71755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0 when the </a:t>
            </a:r>
            <a:r>
              <a:rPr sz="1200" spc="-5" dirty="0">
                <a:solidFill>
                  <a:schemeClr val="tx1"/>
                </a:solidFill>
                <a:latin typeface="Calibri"/>
                <a:cs typeface="Calibri"/>
              </a:rPr>
              <a:t>booster did not land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chemeClr val="tx1"/>
                </a:solidFill>
                <a:latin typeface="Calibri"/>
                <a:cs typeface="Calibri"/>
              </a:rPr>
              <a:t>successfully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17550" lvl="2" indent="-342900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716915" algn="l"/>
                <a:tab pos="71755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1 when the </a:t>
            </a:r>
            <a:r>
              <a:rPr sz="1200" spc="-5" dirty="0">
                <a:solidFill>
                  <a:schemeClr val="tx1"/>
                </a:solidFill>
                <a:latin typeface="Calibri"/>
                <a:cs typeface="Calibri"/>
              </a:rPr>
              <a:t>booster did land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chemeClr val="tx1"/>
                </a:solidFill>
                <a:latin typeface="Calibri"/>
                <a:cs typeface="Calibri"/>
              </a:rPr>
              <a:t>successfully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54965" indent="-342900">
              <a:lnSpc>
                <a:spcPct val="100000"/>
              </a:lnSpc>
              <a:spcBef>
                <a:spcPts val="78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pc="-10" dirty="0"/>
              <a:t>Exploratory </a:t>
            </a:r>
            <a:r>
              <a:rPr spc="-15" dirty="0"/>
              <a:t>Data</a:t>
            </a:r>
            <a:r>
              <a:rPr spc="5" dirty="0"/>
              <a:t> </a:t>
            </a:r>
            <a:r>
              <a:rPr spc="-10" dirty="0"/>
              <a:t>Analysis</a:t>
            </a:r>
          </a:p>
          <a:p>
            <a:pPr marL="532765" lvl="1" indent="-343535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1400" spc="-5" dirty="0">
                <a:solidFill>
                  <a:schemeClr val="tx1"/>
                </a:solidFill>
                <a:latin typeface="Calibri"/>
                <a:cs typeface="Calibri"/>
              </a:rPr>
              <a:t>Using SQL queries 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chemeClr val="tx1"/>
                </a:solidFill>
                <a:latin typeface="Calibri"/>
                <a:cs typeface="Calibri"/>
              </a:rPr>
              <a:t>manipulate and 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evaluate </a:t>
            </a:r>
            <a:r>
              <a:rPr sz="1400" spc="-5" dirty="0">
                <a:solidFill>
                  <a:schemeClr val="tx1"/>
                </a:solidFill>
                <a:latin typeface="Calibri"/>
                <a:cs typeface="Calibri"/>
              </a:rPr>
              <a:t>the SpaceX</a:t>
            </a:r>
            <a:r>
              <a:rPr sz="1400" spc="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chemeClr val="tx1"/>
                </a:solidFill>
                <a:latin typeface="Calibri"/>
                <a:cs typeface="Calibri"/>
              </a:rPr>
              <a:t>dataset</a:t>
            </a:r>
            <a:endParaRPr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532765" marR="276225" lvl="1" indent="-342900">
              <a:lnSpc>
                <a:spcPts val="1510"/>
              </a:lnSpc>
              <a:spcBef>
                <a:spcPts val="530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1400" spc="-5" dirty="0">
                <a:solidFill>
                  <a:schemeClr val="tx1"/>
                </a:solidFill>
                <a:latin typeface="Calibri"/>
                <a:cs typeface="Calibri"/>
              </a:rPr>
              <a:t>Using 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Pandas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chemeClr val="tx1"/>
                </a:solidFill>
                <a:latin typeface="Calibri"/>
                <a:cs typeface="Calibri"/>
              </a:rPr>
              <a:t>Matplotlib 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chemeClr val="tx1"/>
                </a:solidFill>
                <a:latin typeface="Calibri"/>
                <a:cs typeface="Calibri"/>
              </a:rPr>
              <a:t>visualize relationships between  variables, and determine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patterns</a:t>
            </a:r>
            <a:endParaRPr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33933" y="1526193"/>
            <a:ext cx="5106670" cy="285750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95"/>
              </a:spcBef>
              <a:buAutoNum type="arabicPeriod" startAt="4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EC7C30"/>
                </a:solidFill>
                <a:latin typeface="Calibri"/>
                <a:cs typeface="Calibri"/>
              </a:rPr>
              <a:t>Interactive </a:t>
            </a:r>
            <a:r>
              <a:rPr sz="1600" spc="-5" dirty="0">
                <a:solidFill>
                  <a:srgbClr val="EC7C30"/>
                </a:solidFill>
                <a:latin typeface="Calibri"/>
                <a:cs typeface="Calibri"/>
              </a:rPr>
              <a:t>Visual Analytics</a:t>
            </a:r>
            <a:endParaRPr sz="1600" dirty="0">
              <a:latin typeface="Calibri"/>
              <a:cs typeface="Calibri"/>
            </a:endParaRPr>
          </a:p>
          <a:p>
            <a:pPr marL="532765" lvl="1" indent="-3435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1400" dirty="0">
                <a:latin typeface="Calibri"/>
                <a:cs typeface="Calibri"/>
              </a:rPr>
              <a:t>Geospatial analytics </a:t>
            </a:r>
            <a:r>
              <a:rPr sz="1400" spc="-5" dirty="0">
                <a:latin typeface="Calibri"/>
                <a:cs typeface="Calibri"/>
              </a:rPr>
              <a:t>using </a:t>
            </a:r>
            <a:r>
              <a:rPr sz="1400" spc="-10" dirty="0">
                <a:latin typeface="Calibri"/>
                <a:cs typeface="Calibri"/>
              </a:rPr>
              <a:t>Folium</a:t>
            </a:r>
            <a:endParaRPr sz="1400" dirty="0">
              <a:latin typeface="Calibri"/>
              <a:cs typeface="Calibri"/>
            </a:endParaRPr>
          </a:p>
          <a:p>
            <a:pPr marL="532765" lvl="1" indent="-343535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1400" spc="-5" dirty="0">
                <a:latin typeface="Calibri"/>
                <a:cs typeface="Calibri"/>
              </a:rPr>
              <a:t>Creating an </a:t>
            </a:r>
            <a:r>
              <a:rPr sz="1400" spc="-10" dirty="0">
                <a:latin typeface="Calibri"/>
                <a:cs typeface="Calibri"/>
              </a:rPr>
              <a:t>interactive </a:t>
            </a:r>
            <a:r>
              <a:rPr sz="1400" spc="-5" dirty="0">
                <a:latin typeface="Calibri"/>
                <a:cs typeface="Calibri"/>
              </a:rPr>
              <a:t>dashboard using </a:t>
            </a:r>
            <a:r>
              <a:rPr sz="1400" dirty="0">
                <a:latin typeface="Calibri"/>
                <a:cs typeface="Calibri"/>
              </a:rPr>
              <a:t>Plotly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Dash</a:t>
            </a:r>
          </a:p>
          <a:p>
            <a:pPr marL="354965" indent="-342900">
              <a:lnSpc>
                <a:spcPct val="100000"/>
              </a:lnSpc>
              <a:spcBef>
                <a:spcPts val="795"/>
              </a:spcBef>
              <a:buAutoNum type="arabicPeriod" startAt="4"/>
              <a:tabLst>
                <a:tab pos="354965" algn="l"/>
                <a:tab pos="355600" algn="l"/>
              </a:tabLst>
            </a:pPr>
            <a:r>
              <a:rPr sz="1600" spc="-15" dirty="0">
                <a:solidFill>
                  <a:srgbClr val="EC7C30"/>
                </a:solidFill>
                <a:latin typeface="Calibri"/>
                <a:cs typeface="Calibri"/>
              </a:rPr>
              <a:t>Data </a:t>
            </a:r>
            <a:r>
              <a:rPr sz="1600" spc="-5" dirty="0">
                <a:solidFill>
                  <a:srgbClr val="EC7C30"/>
                </a:solidFill>
                <a:latin typeface="Calibri"/>
                <a:cs typeface="Calibri"/>
              </a:rPr>
              <a:t>Modelling and </a:t>
            </a:r>
            <a:r>
              <a:rPr sz="1600" spc="-15" dirty="0">
                <a:solidFill>
                  <a:srgbClr val="EC7C30"/>
                </a:solidFill>
                <a:latin typeface="Calibri"/>
                <a:cs typeface="Calibri"/>
              </a:rPr>
              <a:t>Evaluation</a:t>
            </a:r>
            <a:endParaRPr sz="1600" dirty="0">
              <a:latin typeface="Calibri"/>
              <a:cs typeface="Calibri"/>
            </a:endParaRPr>
          </a:p>
          <a:p>
            <a:pPr marL="532765" lvl="1" indent="-3435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1400" spc="-5" dirty="0">
                <a:latin typeface="Calibri"/>
                <a:cs typeface="Calibri"/>
              </a:rPr>
              <a:t>Using Scikit-Learn to:</a:t>
            </a:r>
            <a:endParaRPr sz="1400" dirty="0">
              <a:latin typeface="Calibri"/>
              <a:cs typeface="Calibri"/>
            </a:endParaRPr>
          </a:p>
          <a:p>
            <a:pPr marL="717550" lvl="2" indent="-3429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716915" algn="l"/>
                <a:tab pos="717550" algn="l"/>
              </a:tabLst>
            </a:pPr>
            <a:r>
              <a:rPr sz="1200" spc="-10" dirty="0">
                <a:latin typeface="Calibri"/>
                <a:cs typeface="Calibri"/>
              </a:rPr>
              <a:t>Pre-process (standardize)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 dirty="0">
              <a:latin typeface="Calibri"/>
              <a:cs typeface="Calibri"/>
            </a:endParaRPr>
          </a:p>
          <a:p>
            <a:pPr marL="717550" lvl="2" indent="-3429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716915" algn="l"/>
                <a:tab pos="717550" algn="l"/>
              </a:tabLst>
            </a:pPr>
            <a:r>
              <a:rPr sz="1200" spc="-5" dirty="0">
                <a:latin typeface="Calibri"/>
                <a:cs typeface="Calibri"/>
              </a:rPr>
              <a:t>Split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5" dirty="0">
                <a:latin typeface="Calibri"/>
                <a:cs typeface="Calibri"/>
              </a:rPr>
              <a:t>data </a:t>
            </a:r>
            <a:r>
              <a:rPr sz="1200" spc="-10" dirty="0">
                <a:latin typeface="Calibri"/>
                <a:cs typeface="Calibri"/>
              </a:rPr>
              <a:t>into training </a:t>
            </a:r>
            <a:r>
              <a:rPr sz="1200" spc="-5" dirty="0">
                <a:latin typeface="Calibri"/>
                <a:cs typeface="Calibri"/>
              </a:rPr>
              <a:t>and testing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spc="-5" dirty="0">
                <a:latin typeface="Calibri"/>
                <a:cs typeface="Calibri"/>
              </a:rPr>
              <a:t>using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train_test_split</a:t>
            </a:r>
            <a:endParaRPr sz="1200" dirty="0">
              <a:latin typeface="Consolas"/>
              <a:cs typeface="Consolas"/>
            </a:endParaRPr>
          </a:p>
          <a:p>
            <a:pPr marL="717550" lvl="2" indent="-342900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716915" algn="l"/>
                <a:tab pos="717550" algn="l"/>
              </a:tabLst>
            </a:pPr>
            <a:r>
              <a:rPr sz="1200" spc="-25" dirty="0">
                <a:latin typeface="Calibri"/>
                <a:cs typeface="Calibri"/>
              </a:rPr>
              <a:t>Train </a:t>
            </a:r>
            <a:r>
              <a:rPr sz="1200" spc="-15" dirty="0">
                <a:latin typeface="Calibri"/>
                <a:cs typeface="Calibri"/>
              </a:rPr>
              <a:t>different </a:t>
            </a:r>
            <a:r>
              <a:rPr sz="1200" spc="-5" dirty="0">
                <a:latin typeface="Calibri"/>
                <a:cs typeface="Calibri"/>
              </a:rPr>
              <a:t>classification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models</a:t>
            </a:r>
            <a:endParaRPr sz="1200" dirty="0">
              <a:latin typeface="Calibri"/>
              <a:cs typeface="Calibri"/>
            </a:endParaRPr>
          </a:p>
          <a:p>
            <a:pPr marL="717550" lvl="2" indent="-34290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716915" algn="l"/>
                <a:tab pos="717550" algn="l"/>
              </a:tabLst>
            </a:pPr>
            <a:r>
              <a:rPr sz="1200" spc="-5" dirty="0">
                <a:latin typeface="Calibri"/>
                <a:cs typeface="Calibri"/>
              </a:rPr>
              <a:t>Find </a:t>
            </a:r>
            <a:r>
              <a:rPr sz="1200" spc="-10" dirty="0">
                <a:latin typeface="Calibri"/>
                <a:cs typeface="Calibri"/>
              </a:rPr>
              <a:t>hyperparameters </a:t>
            </a:r>
            <a:r>
              <a:rPr sz="1200" spc="-5" dirty="0">
                <a:latin typeface="Calibri"/>
                <a:cs typeface="Calibri"/>
              </a:rPr>
              <a:t>using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GridSearchCV</a:t>
            </a:r>
            <a:endParaRPr sz="1200" dirty="0">
              <a:latin typeface="Consolas"/>
              <a:cs typeface="Consolas"/>
            </a:endParaRPr>
          </a:p>
          <a:p>
            <a:pPr marL="532765" lvl="1" indent="-3435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1400" spc="-5" dirty="0">
                <a:latin typeface="Calibri"/>
                <a:cs typeface="Calibri"/>
              </a:rPr>
              <a:t>Plotting confusion matrices </a:t>
            </a:r>
            <a:r>
              <a:rPr sz="1400" spc="-15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each classification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model</a:t>
            </a:r>
            <a:endParaRPr sz="1400" dirty="0">
              <a:latin typeface="Calibri"/>
              <a:cs typeface="Calibri"/>
            </a:endParaRPr>
          </a:p>
          <a:p>
            <a:pPr marL="532765" lvl="1" indent="-343535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532765" algn="l"/>
                <a:tab pos="533400" algn="l"/>
              </a:tabLst>
            </a:pPr>
            <a:r>
              <a:rPr sz="1400" dirty="0">
                <a:latin typeface="Calibri"/>
                <a:cs typeface="Calibri"/>
              </a:rPr>
              <a:t>Assessing the </a:t>
            </a:r>
            <a:r>
              <a:rPr sz="1400" spc="-10" dirty="0">
                <a:latin typeface="Calibri"/>
                <a:cs typeface="Calibri"/>
              </a:rPr>
              <a:t>accuracy </a:t>
            </a:r>
            <a:r>
              <a:rPr sz="1400" spc="-5" dirty="0">
                <a:latin typeface="Calibri"/>
                <a:cs typeface="Calibri"/>
              </a:rPr>
              <a:t>of each classification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model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659" y="350676"/>
            <a:ext cx="53409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25" dirty="0"/>
              <a:t>DATA </a:t>
            </a:r>
            <a:r>
              <a:rPr sz="2800" spc="-5" dirty="0"/>
              <a:t>COLLECTION </a:t>
            </a:r>
            <a:r>
              <a:rPr sz="2800" dirty="0"/>
              <a:t>– </a:t>
            </a:r>
            <a:r>
              <a:rPr sz="2800" spc="-5" dirty="0">
                <a:solidFill>
                  <a:srgbClr val="EC7C30"/>
                </a:solidFill>
              </a:rPr>
              <a:t>space </a:t>
            </a:r>
            <a:r>
              <a:rPr sz="2800" dirty="0">
                <a:solidFill>
                  <a:srgbClr val="EC7C30"/>
                </a:solidFill>
              </a:rPr>
              <a:t>x </a:t>
            </a:r>
            <a:r>
              <a:rPr sz="2800" spc="-15" dirty="0">
                <a:solidFill>
                  <a:srgbClr val="EC7C30"/>
                </a:solidFill>
              </a:rPr>
              <a:t>REST</a:t>
            </a:r>
            <a:r>
              <a:rPr sz="2800" spc="105" dirty="0">
                <a:solidFill>
                  <a:srgbClr val="EC7C30"/>
                </a:solidFill>
              </a:rPr>
              <a:t> </a:t>
            </a:r>
            <a:r>
              <a:rPr sz="2800" spc="-5" dirty="0">
                <a:solidFill>
                  <a:srgbClr val="EC7C30"/>
                </a:solidFill>
              </a:rPr>
              <a:t>API</a:t>
            </a:r>
            <a:endParaRPr sz="28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916358" y="465581"/>
            <a:ext cx="6242685" cy="5980430"/>
            <a:chOff x="5916358" y="465581"/>
            <a:chExt cx="6242685" cy="5980430"/>
          </a:xfrm>
        </p:grpSpPr>
        <p:sp>
          <p:nvSpPr>
            <p:cNvPr id="5" name="object 5"/>
            <p:cNvSpPr/>
            <p:nvPr/>
          </p:nvSpPr>
          <p:spPr>
            <a:xfrm>
              <a:off x="7498842" y="601979"/>
              <a:ext cx="3208781" cy="31775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52132" y="1248918"/>
              <a:ext cx="3901439" cy="47015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98842" y="893826"/>
              <a:ext cx="3208781" cy="28117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86600" y="545590"/>
              <a:ext cx="4032885" cy="1229995"/>
            </a:xfrm>
            <a:custGeom>
              <a:avLst/>
              <a:gdLst/>
              <a:ahLst/>
              <a:cxnLst/>
              <a:rect l="l" t="t" r="r" b="b"/>
              <a:pathLst>
                <a:path w="4032884" h="1229995">
                  <a:moveTo>
                    <a:pt x="0" y="119583"/>
                  </a:moveTo>
                  <a:lnTo>
                    <a:pt x="9398" y="73037"/>
                  </a:lnTo>
                  <a:lnTo>
                    <a:pt x="35026" y="35026"/>
                  </a:lnTo>
                  <a:lnTo>
                    <a:pt x="73037" y="9397"/>
                  </a:lnTo>
                  <a:lnTo>
                    <a:pt x="119583" y="0"/>
                  </a:lnTo>
                  <a:lnTo>
                    <a:pt x="3912920" y="0"/>
                  </a:lnTo>
                  <a:lnTo>
                    <a:pt x="3959466" y="9397"/>
                  </a:lnTo>
                  <a:lnTo>
                    <a:pt x="3997477" y="35026"/>
                  </a:lnTo>
                  <a:lnTo>
                    <a:pt x="4023106" y="73037"/>
                  </a:lnTo>
                  <a:lnTo>
                    <a:pt x="4032504" y="119583"/>
                  </a:lnTo>
                  <a:lnTo>
                    <a:pt x="4032504" y="1110284"/>
                  </a:lnTo>
                  <a:lnTo>
                    <a:pt x="4023105" y="1156830"/>
                  </a:lnTo>
                  <a:lnTo>
                    <a:pt x="3997477" y="1194841"/>
                  </a:lnTo>
                  <a:lnTo>
                    <a:pt x="3959466" y="1220470"/>
                  </a:lnTo>
                  <a:lnTo>
                    <a:pt x="3912920" y="1229868"/>
                  </a:lnTo>
                  <a:lnTo>
                    <a:pt x="119583" y="1229868"/>
                  </a:lnTo>
                  <a:lnTo>
                    <a:pt x="73037" y="1220470"/>
                  </a:lnTo>
                  <a:lnTo>
                    <a:pt x="35026" y="1194841"/>
                  </a:lnTo>
                  <a:lnTo>
                    <a:pt x="9397" y="1156830"/>
                  </a:lnTo>
                  <a:lnTo>
                    <a:pt x="0" y="1110284"/>
                  </a:lnTo>
                  <a:lnTo>
                    <a:pt x="0" y="119583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13704" y="1867662"/>
              <a:ext cx="1420367" cy="23149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85126" y="1824990"/>
              <a:ext cx="1552943" cy="240106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88374" y="1891284"/>
              <a:ext cx="2970614" cy="226846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30646" y="1824224"/>
              <a:ext cx="6214110" cy="2402840"/>
            </a:xfrm>
            <a:custGeom>
              <a:avLst/>
              <a:gdLst/>
              <a:ahLst/>
              <a:cxnLst/>
              <a:rect l="l" t="t" r="r" b="b"/>
              <a:pathLst>
                <a:path w="6214109" h="2402840">
                  <a:moveTo>
                    <a:pt x="0" y="233603"/>
                  </a:moveTo>
                  <a:lnTo>
                    <a:pt x="4745" y="186523"/>
                  </a:lnTo>
                  <a:lnTo>
                    <a:pt x="18357" y="142673"/>
                  </a:lnTo>
                  <a:lnTo>
                    <a:pt x="39894" y="102992"/>
                  </a:lnTo>
                  <a:lnTo>
                    <a:pt x="68419" y="68419"/>
                  </a:lnTo>
                  <a:lnTo>
                    <a:pt x="102992" y="39894"/>
                  </a:lnTo>
                  <a:lnTo>
                    <a:pt x="142673" y="18357"/>
                  </a:lnTo>
                  <a:lnTo>
                    <a:pt x="186523" y="4745"/>
                  </a:lnTo>
                  <a:lnTo>
                    <a:pt x="233603" y="0"/>
                  </a:lnTo>
                  <a:lnTo>
                    <a:pt x="5980506" y="0"/>
                  </a:lnTo>
                  <a:lnTo>
                    <a:pt x="6027586" y="4745"/>
                  </a:lnTo>
                  <a:lnTo>
                    <a:pt x="6071436" y="18357"/>
                  </a:lnTo>
                  <a:lnTo>
                    <a:pt x="6111117" y="39894"/>
                  </a:lnTo>
                  <a:lnTo>
                    <a:pt x="6145690" y="68419"/>
                  </a:lnTo>
                  <a:lnTo>
                    <a:pt x="6174215" y="102992"/>
                  </a:lnTo>
                  <a:lnTo>
                    <a:pt x="6195752" y="142673"/>
                  </a:lnTo>
                  <a:lnTo>
                    <a:pt x="6209364" y="186523"/>
                  </a:lnTo>
                  <a:lnTo>
                    <a:pt x="6214110" y="233603"/>
                  </a:lnTo>
                  <a:lnTo>
                    <a:pt x="6214110" y="2168994"/>
                  </a:lnTo>
                  <a:lnTo>
                    <a:pt x="6209364" y="2216071"/>
                  </a:lnTo>
                  <a:lnTo>
                    <a:pt x="6195752" y="2259918"/>
                  </a:lnTo>
                  <a:lnTo>
                    <a:pt x="6174215" y="2299596"/>
                  </a:lnTo>
                  <a:lnTo>
                    <a:pt x="6145690" y="2334167"/>
                  </a:lnTo>
                  <a:lnTo>
                    <a:pt x="6111117" y="2362691"/>
                  </a:lnTo>
                  <a:lnTo>
                    <a:pt x="6071436" y="2384228"/>
                  </a:lnTo>
                  <a:lnTo>
                    <a:pt x="6027586" y="2397840"/>
                  </a:lnTo>
                  <a:lnTo>
                    <a:pt x="5980506" y="2402586"/>
                  </a:lnTo>
                  <a:lnTo>
                    <a:pt x="233603" y="2402586"/>
                  </a:lnTo>
                  <a:lnTo>
                    <a:pt x="186523" y="2397840"/>
                  </a:lnTo>
                  <a:lnTo>
                    <a:pt x="142673" y="2384228"/>
                  </a:lnTo>
                  <a:lnTo>
                    <a:pt x="102992" y="2362691"/>
                  </a:lnTo>
                  <a:lnTo>
                    <a:pt x="68419" y="2334167"/>
                  </a:lnTo>
                  <a:lnTo>
                    <a:pt x="39894" y="2299596"/>
                  </a:lnTo>
                  <a:lnTo>
                    <a:pt x="18357" y="2259918"/>
                  </a:lnTo>
                  <a:lnTo>
                    <a:pt x="4745" y="2216071"/>
                  </a:lnTo>
                  <a:lnTo>
                    <a:pt x="0" y="2168994"/>
                  </a:lnTo>
                  <a:lnTo>
                    <a:pt x="0" y="233603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56982" y="4456176"/>
              <a:ext cx="2361437" cy="47015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08976" y="4439411"/>
              <a:ext cx="2457450" cy="504825"/>
            </a:xfrm>
            <a:custGeom>
              <a:avLst/>
              <a:gdLst/>
              <a:ahLst/>
              <a:cxnLst/>
              <a:rect l="l" t="t" r="r" b="b"/>
              <a:pathLst>
                <a:path w="2457450" h="504825">
                  <a:moveTo>
                    <a:pt x="0" y="49047"/>
                  </a:moveTo>
                  <a:lnTo>
                    <a:pt x="3854" y="29955"/>
                  </a:lnTo>
                  <a:lnTo>
                    <a:pt x="14365" y="14365"/>
                  </a:lnTo>
                  <a:lnTo>
                    <a:pt x="29955" y="3854"/>
                  </a:lnTo>
                  <a:lnTo>
                    <a:pt x="49047" y="0"/>
                  </a:lnTo>
                  <a:lnTo>
                    <a:pt x="2408402" y="0"/>
                  </a:lnTo>
                  <a:lnTo>
                    <a:pt x="2427494" y="3854"/>
                  </a:lnTo>
                  <a:lnTo>
                    <a:pt x="2443084" y="14365"/>
                  </a:lnTo>
                  <a:lnTo>
                    <a:pt x="2453595" y="29955"/>
                  </a:lnTo>
                  <a:lnTo>
                    <a:pt x="2457450" y="49047"/>
                  </a:lnTo>
                  <a:lnTo>
                    <a:pt x="2457450" y="455396"/>
                  </a:lnTo>
                  <a:lnTo>
                    <a:pt x="2453595" y="474488"/>
                  </a:lnTo>
                  <a:lnTo>
                    <a:pt x="2443084" y="490078"/>
                  </a:lnTo>
                  <a:lnTo>
                    <a:pt x="2427494" y="500589"/>
                  </a:lnTo>
                  <a:lnTo>
                    <a:pt x="2408402" y="504443"/>
                  </a:lnTo>
                  <a:lnTo>
                    <a:pt x="49047" y="504443"/>
                  </a:lnTo>
                  <a:lnTo>
                    <a:pt x="29955" y="500589"/>
                  </a:lnTo>
                  <a:lnTo>
                    <a:pt x="14365" y="490078"/>
                  </a:lnTo>
                  <a:lnTo>
                    <a:pt x="3854" y="474488"/>
                  </a:lnTo>
                  <a:lnTo>
                    <a:pt x="0" y="455396"/>
                  </a:lnTo>
                  <a:lnTo>
                    <a:pt x="0" y="49047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84948" y="5227320"/>
              <a:ext cx="2905505" cy="32080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72300" y="5601461"/>
              <a:ext cx="4130801" cy="2293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99276" y="5884164"/>
              <a:ext cx="5276849" cy="47548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20028" y="5155689"/>
              <a:ext cx="5435600" cy="1275715"/>
            </a:xfrm>
            <a:custGeom>
              <a:avLst/>
              <a:gdLst/>
              <a:ahLst/>
              <a:cxnLst/>
              <a:rect l="l" t="t" r="r" b="b"/>
              <a:pathLst>
                <a:path w="5435600" h="1275714">
                  <a:moveTo>
                    <a:pt x="0" y="124028"/>
                  </a:moveTo>
                  <a:lnTo>
                    <a:pt x="9746" y="75754"/>
                  </a:lnTo>
                  <a:lnTo>
                    <a:pt x="36325" y="36329"/>
                  </a:lnTo>
                  <a:lnTo>
                    <a:pt x="75748" y="9747"/>
                  </a:lnTo>
                  <a:lnTo>
                    <a:pt x="124028" y="0"/>
                  </a:lnTo>
                  <a:lnTo>
                    <a:pt x="5311317" y="0"/>
                  </a:lnTo>
                  <a:lnTo>
                    <a:pt x="5359597" y="9747"/>
                  </a:lnTo>
                  <a:lnTo>
                    <a:pt x="5399020" y="36329"/>
                  </a:lnTo>
                  <a:lnTo>
                    <a:pt x="5425599" y="75754"/>
                  </a:lnTo>
                  <a:lnTo>
                    <a:pt x="5435346" y="124028"/>
                  </a:lnTo>
                  <a:lnTo>
                    <a:pt x="5435346" y="1151559"/>
                  </a:lnTo>
                  <a:lnTo>
                    <a:pt x="5425599" y="1199839"/>
                  </a:lnTo>
                  <a:lnTo>
                    <a:pt x="5399020" y="1239262"/>
                  </a:lnTo>
                  <a:lnTo>
                    <a:pt x="5359597" y="1265841"/>
                  </a:lnTo>
                  <a:lnTo>
                    <a:pt x="5311317" y="1275588"/>
                  </a:lnTo>
                  <a:lnTo>
                    <a:pt x="124028" y="1275588"/>
                  </a:lnTo>
                  <a:lnTo>
                    <a:pt x="75748" y="1265841"/>
                  </a:lnTo>
                  <a:lnTo>
                    <a:pt x="36325" y="1239262"/>
                  </a:lnTo>
                  <a:lnTo>
                    <a:pt x="9746" y="1199839"/>
                  </a:lnTo>
                  <a:lnTo>
                    <a:pt x="0" y="1151559"/>
                  </a:lnTo>
                  <a:lnTo>
                    <a:pt x="0" y="124028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42582" y="46558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90">
                  <a:moveTo>
                    <a:pt x="144018" y="0"/>
                  </a:moveTo>
                  <a:lnTo>
                    <a:pt x="98496" y="7342"/>
                  </a:lnTo>
                  <a:lnTo>
                    <a:pt x="58962" y="27786"/>
                  </a:lnTo>
                  <a:lnTo>
                    <a:pt x="27786" y="58962"/>
                  </a:lnTo>
                  <a:lnTo>
                    <a:pt x="7342" y="98496"/>
                  </a:lnTo>
                  <a:lnTo>
                    <a:pt x="0" y="144017"/>
                  </a:lnTo>
                  <a:lnTo>
                    <a:pt x="7342" y="189539"/>
                  </a:lnTo>
                  <a:lnTo>
                    <a:pt x="27786" y="229073"/>
                  </a:lnTo>
                  <a:lnTo>
                    <a:pt x="58962" y="260249"/>
                  </a:lnTo>
                  <a:lnTo>
                    <a:pt x="98496" y="280693"/>
                  </a:lnTo>
                  <a:lnTo>
                    <a:pt x="144018" y="288035"/>
                  </a:lnTo>
                  <a:lnTo>
                    <a:pt x="189539" y="280693"/>
                  </a:lnTo>
                  <a:lnTo>
                    <a:pt x="229073" y="260249"/>
                  </a:lnTo>
                  <a:lnTo>
                    <a:pt x="260249" y="229073"/>
                  </a:lnTo>
                  <a:lnTo>
                    <a:pt x="280693" y="189539"/>
                  </a:lnTo>
                  <a:lnTo>
                    <a:pt x="288036" y="144017"/>
                  </a:lnTo>
                  <a:lnTo>
                    <a:pt x="280693" y="98496"/>
                  </a:lnTo>
                  <a:lnTo>
                    <a:pt x="260249" y="58962"/>
                  </a:lnTo>
                  <a:lnTo>
                    <a:pt x="229073" y="27786"/>
                  </a:lnTo>
                  <a:lnTo>
                    <a:pt x="189539" y="7342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035633" y="4953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664957" y="4312158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18" y="0"/>
                </a:moveTo>
                <a:lnTo>
                  <a:pt x="98496" y="7342"/>
                </a:lnTo>
                <a:lnTo>
                  <a:pt x="58962" y="27786"/>
                </a:lnTo>
                <a:lnTo>
                  <a:pt x="27786" y="58962"/>
                </a:lnTo>
                <a:lnTo>
                  <a:pt x="7342" y="98496"/>
                </a:lnTo>
                <a:lnTo>
                  <a:pt x="0" y="144018"/>
                </a:lnTo>
                <a:lnTo>
                  <a:pt x="7342" y="189539"/>
                </a:lnTo>
                <a:lnTo>
                  <a:pt x="27786" y="229073"/>
                </a:lnTo>
                <a:lnTo>
                  <a:pt x="58962" y="260249"/>
                </a:lnTo>
                <a:lnTo>
                  <a:pt x="98496" y="280693"/>
                </a:lnTo>
                <a:lnTo>
                  <a:pt x="144018" y="288036"/>
                </a:lnTo>
                <a:lnTo>
                  <a:pt x="189539" y="280693"/>
                </a:lnTo>
                <a:lnTo>
                  <a:pt x="229073" y="260249"/>
                </a:lnTo>
                <a:lnTo>
                  <a:pt x="260249" y="229073"/>
                </a:lnTo>
                <a:lnTo>
                  <a:pt x="280693" y="189539"/>
                </a:lnTo>
                <a:lnTo>
                  <a:pt x="288036" y="144018"/>
                </a:lnTo>
                <a:lnTo>
                  <a:pt x="280693" y="98496"/>
                </a:lnTo>
                <a:lnTo>
                  <a:pt x="260249" y="58962"/>
                </a:lnTo>
                <a:lnTo>
                  <a:pt x="229073" y="27786"/>
                </a:lnTo>
                <a:lnTo>
                  <a:pt x="189539" y="7342"/>
                </a:lnTo>
                <a:lnTo>
                  <a:pt x="14401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758061" y="4342337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31586" y="1706117"/>
            <a:ext cx="662305" cy="3625215"/>
          </a:xfrm>
          <a:custGeom>
            <a:avLst/>
            <a:gdLst/>
            <a:ahLst/>
            <a:cxnLst/>
            <a:rect l="l" t="t" r="r" b="b"/>
            <a:pathLst>
              <a:path w="662304" h="3625215">
                <a:moveTo>
                  <a:pt x="288036" y="144018"/>
                </a:moveTo>
                <a:lnTo>
                  <a:pt x="280682" y="98501"/>
                </a:lnTo>
                <a:lnTo>
                  <a:pt x="260248" y="58966"/>
                </a:lnTo>
                <a:lnTo>
                  <a:pt x="229069" y="27787"/>
                </a:lnTo>
                <a:lnTo>
                  <a:pt x="189534" y="7353"/>
                </a:lnTo>
                <a:lnTo>
                  <a:pt x="144018" y="0"/>
                </a:lnTo>
                <a:lnTo>
                  <a:pt x="98488" y="7353"/>
                </a:lnTo>
                <a:lnTo>
                  <a:pt x="58953" y="27787"/>
                </a:lnTo>
                <a:lnTo>
                  <a:pt x="27774" y="58966"/>
                </a:lnTo>
                <a:lnTo>
                  <a:pt x="7340" y="98501"/>
                </a:lnTo>
                <a:lnTo>
                  <a:pt x="0" y="144018"/>
                </a:lnTo>
                <a:lnTo>
                  <a:pt x="7340" y="189547"/>
                </a:lnTo>
                <a:lnTo>
                  <a:pt x="27774" y="229082"/>
                </a:lnTo>
                <a:lnTo>
                  <a:pt x="58953" y="260261"/>
                </a:lnTo>
                <a:lnTo>
                  <a:pt x="98488" y="280695"/>
                </a:lnTo>
                <a:lnTo>
                  <a:pt x="144018" y="288036"/>
                </a:lnTo>
                <a:lnTo>
                  <a:pt x="189534" y="280695"/>
                </a:lnTo>
                <a:lnTo>
                  <a:pt x="229069" y="260261"/>
                </a:lnTo>
                <a:lnTo>
                  <a:pt x="260248" y="229082"/>
                </a:lnTo>
                <a:lnTo>
                  <a:pt x="280682" y="189547"/>
                </a:lnTo>
                <a:lnTo>
                  <a:pt x="288036" y="144018"/>
                </a:lnTo>
                <a:close/>
              </a:path>
              <a:path w="662304" h="3625215">
                <a:moveTo>
                  <a:pt x="662178" y="3480816"/>
                </a:moveTo>
                <a:lnTo>
                  <a:pt x="654824" y="3435299"/>
                </a:lnTo>
                <a:lnTo>
                  <a:pt x="634390" y="3395764"/>
                </a:lnTo>
                <a:lnTo>
                  <a:pt x="603211" y="3364585"/>
                </a:lnTo>
                <a:lnTo>
                  <a:pt x="563676" y="3344151"/>
                </a:lnTo>
                <a:lnTo>
                  <a:pt x="518160" y="3336798"/>
                </a:lnTo>
                <a:lnTo>
                  <a:pt x="472630" y="3344151"/>
                </a:lnTo>
                <a:lnTo>
                  <a:pt x="433095" y="3364585"/>
                </a:lnTo>
                <a:lnTo>
                  <a:pt x="401916" y="3395764"/>
                </a:lnTo>
                <a:lnTo>
                  <a:pt x="381482" y="3435299"/>
                </a:lnTo>
                <a:lnTo>
                  <a:pt x="374142" y="3480816"/>
                </a:lnTo>
                <a:lnTo>
                  <a:pt x="381482" y="3526345"/>
                </a:lnTo>
                <a:lnTo>
                  <a:pt x="401916" y="3565880"/>
                </a:lnTo>
                <a:lnTo>
                  <a:pt x="433095" y="3597059"/>
                </a:lnTo>
                <a:lnTo>
                  <a:pt x="472630" y="3617493"/>
                </a:lnTo>
                <a:lnTo>
                  <a:pt x="518160" y="3624834"/>
                </a:lnTo>
                <a:lnTo>
                  <a:pt x="563676" y="3617493"/>
                </a:lnTo>
                <a:lnTo>
                  <a:pt x="603211" y="3597059"/>
                </a:lnTo>
                <a:lnTo>
                  <a:pt x="634390" y="3565880"/>
                </a:lnTo>
                <a:lnTo>
                  <a:pt x="654824" y="3526345"/>
                </a:lnTo>
                <a:lnTo>
                  <a:pt x="662178" y="348081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298505" y="5072531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30302" y="2052066"/>
            <a:ext cx="5423535" cy="2083435"/>
            <a:chOff x="130302" y="2052066"/>
            <a:chExt cx="5423535" cy="2083435"/>
          </a:xfrm>
        </p:grpSpPr>
        <p:sp>
          <p:nvSpPr>
            <p:cNvPr id="26" name="object 26"/>
            <p:cNvSpPr/>
            <p:nvPr/>
          </p:nvSpPr>
          <p:spPr>
            <a:xfrm>
              <a:off x="266700" y="2199132"/>
              <a:ext cx="5280025" cy="517525"/>
            </a:xfrm>
            <a:custGeom>
              <a:avLst/>
              <a:gdLst/>
              <a:ahLst/>
              <a:cxnLst/>
              <a:rect l="l" t="t" r="r" b="b"/>
              <a:pathLst>
                <a:path w="5280025" h="517525">
                  <a:moveTo>
                    <a:pt x="5229593" y="0"/>
                  </a:moveTo>
                  <a:lnTo>
                    <a:pt x="50304" y="0"/>
                  </a:lnTo>
                  <a:lnTo>
                    <a:pt x="30721" y="3952"/>
                  </a:lnTo>
                  <a:lnTo>
                    <a:pt x="14732" y="14732"/>
                  </a:lnTo>
                  <a:lnTo>
                    <a:pt x="3952" y="30721"/>
                  </a:lnTo>
                  <a:lnTo>
                    <a:pt x="0" y="50304"/>
                  </a:lnTo>
                  <a:lnTo>
                    <a:pt x="0" y="467093"/>
                  </a:lnTo>
                  <a:lnTo>
                    <a:pt x="3952" y="486676"/>
                  </a:lnTo>
                  <a:lnTo>
                    <a:pt x="14731" y="502666"/>
                  </a:lnTo>
                  <a:lnTo>
                    <a:pt x="30721" y="513445"/>
                  </a:lnTo>
                  <a:lnTo>
                    <a:pt x="50304" y="517398"/>
                  </a:lnTo>
                  <a:lnTo>
                    <a:pt x="5229593" y="517398"/>
                  </a:lnTo>
                  <a:lnTo>
                    <a:pt x="5249176" y="513445"/>
                  </a:lnTo>
                  <a:lnTo>
                    <a:pt x="5265166" y="502666"/>
                  </a:lnTo>
                  <a:lnTo>
                    <a:pt x="5275945" y="486676"/>
                  </a:lnTo>
                  <a:lnTo>
                    <a:pt x="5279898" y="467093"/>
                  </a:lnTo>
                  <a:lnTo>
                    <a:pt x="5279898" y="50304"/>
                  </a:lnTo>
                  <a:lnTo>
                    <a:pt x="5275945" y="30721"/>
                  </a:lnTo>
                  <a:lnTo>
                    <a:pt x="5265166" y="14732"/>
                  </a:lnTo>
                  <a:lnTo>
                    <a:pt x="5249176" y="3952"/>
                  </a:lnTo>
                  <a:lnTo>
                    <a:pt x="522959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0302" y="2052066"/>
              <a:ext cx="273685" cy="287655"/>
            </a:xfrm>
            <a:custGeom>
              <a:avLst/>
              <a:gdLst/>
              <a:ahLst/>
              <a:cxnLst/>
              <a:rect l="l" t="t" r="r" b="b"/>
              <a:pathLst>
                <a:path w="273685" h="287655">
                  <a:moveTo>
                    <a:pt x="136779" y="0"/>
                  </a:moveTo>
                  <a:lnTo>
                    <a:pt x="93546" y="7323"/>
                  </a:lnTo>
                  <a:lnTo>
                    <a:pt x="55999" y="27714"/>
                  </a:lnTo>
                  <a:lnTo>
                    <a:pt x="26390" y="58808"/>
                  </a:lnTo>
                  <a:lnTo>
                    <a:pt x="6973" y="98238"/>
                  </a:lnTo>
                  <a:lnTo>
                    <a:pt x="0" y="143637"/>
                  </a:lnTo>
                  <a:lnTo>
                    <a:pt x="6973" y="189035"/>
                  </a:lnTo>
                  <a:lnTo>
                    <a:pt x="26390" y="228465"/>
                  </a:lnTo>
                  <a:lnTo>
                    <a:pt x="55999" y="259559"/>
                  </a:lnTo>
                  <a:lnTo>
                    <a:pt x="93546" y="279950"/>
                  </a:lnTo>
                  <a:lnTo>
                    <a:pt x="136779" y="287274"/>
                  </a:lnTo>
                  <a:lnTo>
                    <a:pt x="180011" y="279950"/>
                  </a:lnTo>
                  <a:lnTo>
                    <a:pt x="217558" y="259559"/>
                  </a:lnTo>
                  <a:lnTo>
                    <a:pt x="247167" y="228465"/>
                  </a:lnTo>
                  <a:lnTo>
                    <a:pt x="266584" y="189035"/>
                  </a:lnTo>
                  <a:lnTo>
                    <a:pt x="273558" y="143637"/>
                  </a:lnTo>
                  <a:lnTo>
                    <a:pt x="266584" y="98238"/>
                  </a:lnTo>
                  <a:lnTo>
                    <a:pt x="247167" y="58808"/>
                  </a:lnTo>
                  <a:lnTo>
                    <a:pt x="217558" y="27714"/>
                  </a:lnTo>
                  <a:lnTo>
                    <a:pt x="180011" y="7323"/>
                  </a:lnTo>
                  <a:lnTo>
                    <a:pt x="1367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4320" y="3182875"/>
              <a:ext cx="5279390" cy="952500"/>
            </a:xfrm>
            <a:custGeom>
              <a:avLst/>
              <a:gdLst/>
              <a:ahLst/>
              <a:cxnLst/>
              <a:rect l="l" t="t" r="r" b="b"/>
              <a:pathLst>
                <a:path w="5279390" h="952500">
                  <a:moveTo>
                    <a:pt x="5186527" y="0"/>
                  </a:moveTo>
                  <a:lnTo>
                    <a:pt x="92608" y="0"/>
                  </a:lnTo>
                  <a:lnTo>
                    <a:pt x="56562" y="7278"/>
                  </a:lnTo>
                  <a:lnTo>
                    <a:pt x="27125" y="27125"/>
                  </a:lnTo>
                  <a:lnTo>
                    <a:pt x="7278" y="56562"/>
                  </a:lnTo>
                  <a:lnTo>
                    <a:pt x="0" y="92608"/>
                  </a:lnTo>
                  <a:lnTo>
                    <a:pt x="0" y="859891"/>
                  </a:lnTo>
                  <a:lnTo>
                    <a:pt x="7278" y="895937"/>
                  </a:lnTo>
                  <a:lnTo>
                    <a:pt x="27125" y="925374"/>
                  </a:lnTo>
                  <a:lnTo>
                    <a:pt x="56562" y="945221"/>
                  </a:lnTo>
                  <a:lnTo>
                    <a:pt x="92608" y="952499"/>
                  </a:lnTo>
                  <a:lnTo>
                    <a:pt x="5186527" y="952499"/>
                  </a:lnTo>
                  <a:lnTo>
                    <a:pt x="5222573" y="945221"/>
                  </a:lnTo>
                  <a:lnTo>
                    <a:pt x="5252010" y="925374"/>
                  </a:lnTo>
                  <a:lnTo>
                    <a:pt x="5271857" y="895937"/>
                  </a:lnTo>
                  <a:lnTo>
                    <a:pt x="5279136" y="859891"/>
                  </a:lnTo>
                  <a:lnTo>
                    <a:pt x="5279136" y="92608"/>
                  </a:lnTo>
                  <a:lnTo>
                    <a:pt x="5271857" y="56562"/>
                  </a:lnTo>
                  <a:lnTo>
                    <a:pt x="5252010" y="27125"/>
                  </a:lnTo>
                  <a:lnTo>
                    <a:pt x="5222573" y="7278"/>
                  </a:lnTo>
                  <a:lnTo>
                    <a:pt x="518652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0302" y="3035808"/>
              <a:ext cx="287655" cy="288290"/>
            </a:xfrm>
            <a:custGeom>
              <a:avLst/>
              <a:gdLst/>
              <a:ahLst/>
              <a:cxnLst/>
              <a:rect l="l" t="t" r="r" b="b"/>
              <a:pathLst>
                <a:path w="287655" h="288289">
                  <a:moveTo>
                    <a:pt x="143637" y="0"/>
                  </a:moveTo>
                  <a:lnTo>
                    <a:pt x="98238" y="7342"/>
                  </a:lnTo>
                  <a:lnTo>
                    <a:pt x="58808" y="27786"/>
                  </a:lnTo>
                  <a:lnTo>
                    <a:pt x="27714" y="58962"/>
                  </a:lnTo>
                  <a:lnTo>
                    <a:pt x="7323" y="98496"/>
                  </a:lnTo>
                  <a:lnTo>
                    <a:pt x="0" y="144017"/>
                  </a:lnTo>
                  <a:lnTo>
                    <a:pt x="7323" y="189539"/>
                  </a:lnTo>
                  <a:lnTo>
                    <a:pt x="27714" y="229073"/>
                  </a:lnTo>
                  <a:lnTo>
                    <a:pt x="58808" y="260249"/>
                  </a:lnTo>
                  <a:lnTo>
                    <a:pt x="98238" y="280693"/>
                  </a:lnTo>
                  <a:lnTo>
                    <a:pt x="143637" y="288035"/>
                  </a:lnTo>
                  <a:lnTo>
                    <a:pt x="189035" y="280693"/>
                  </a:lnTo>
                  <a:lnTo>
                    <a:pt x="228465" y="260249"/>
                  </a:lnTo>
                  <a:lnTo>
                    <a:pt x="259559" y="229073"/>
                  </a:lnTo>
                  <a:lnTo>
                    <a:pt x="279950" y="189539"/>
                  </a:lnTo>
                  <a:lnTo>
                    <a:pt x="287274" y="144017"/>
                  </a:lnTo>
                  <a:lnTo>
                    <a:pt x="279950" y="98496"/>
                  </a:lnTo>
                  <a:lnTo>
                    <a:pt x="259559" y="58962"/>
                  </a:lnTo>
                  <a:lnTo>
                    <a:pt x="228465" y="27786"/>
                  </a:lnTo>
                  <a:lnTo>
                    <a:pt x="189035" y="7342"/>
                  </a:lnTo>
                  <a:lnTo>
                    <a:pt x="14363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15325" y="1072802"/>
            <a:ext cx="6264275" cy="2955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Using the </a:t>
            </a:r>
            <a:r>
              <a:rPr sz="1600" dirty="0">
                <a:latin typeface="Calibri"/>
                <a:cs typeface="Calibri"/>
              </a:rPr>
              <a:t>SpaceX </a:t>
            </a:r>
            <a:r>
              <a:rPr sz="1600" spc="-5" dirty="0">
                <a:latin typeface="Calibri"/>
                <a:cs typeface="Calibri"/>
              </a:rPr>
              <a:t>API </a:t>
            </a:r>
            <a:r>
              <a:rPr sz="1600" spc="-1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retrieve </a:t>
            </a:r>
            <a:r>
              <a:rPr sz="1600" spc="-15" dirty="0">
                <a:latin typeface="Calibri"/>
                <a:cs typeface="Calibri"/>
              </a:rPr>
              <a:t>data </a:t>
            </a:r>
            <a:r>
              <a:rPr sz="1600" spc="-5" dirty="0">
                <a:latin typeface="Calibri"/>
                <a:cs typeface="Calibri"/>
              </a:rPr>
              <a:t>about launches, including </a:t>
            </a:r>
            <a:r>
              <a:rPr sz="1600" spc="-10" dirty="0">
                <a:latin typeface="Calibri"/>
                <a:cs typeface="Calibri"/>
              </a:rPr>
              <a:t>information  </a:t>
            </a:r>
            <a:r>
              <a:rPr sz="1600" spc="-5" dirty="0">
                <a:latin typeface="Calibri"/>
                <a:cs typeface="Calibri"/>
              </a:rPr>
              <a:t>about the </a:t>
            </a:r>
            <a:r>
              <a:rPr sz="1600" spc="-15" dirty="0">
                <a:latin typeface="Calibri"/>
                <a:cs typeface="Calibri"/>
              </a:rPr>
              <a:t>rocket </a:t>
            </a:r>
            <a:r>
              <a:rPr sz="1600" spc="-5" dirty="0">
                <a:latin typeface="Calibri"/>
                <a:cs typeface="Calibri"/>
              </a:rPr>
              <a:t>used, payload </a:t>
            </a:r>
            <a:r>
              <a:rPr sz="1600" spc="-10" dirty="0">
                <a:latin typeface="Calibri"/>
                <a:cs typeface="Calibri"/>
              </a:rPr>
              <a:t>delivered, </a:t>
            </a:r>
            <a:r>
              <a:rPr sz="1600" spc="-5" dirty="0">
                <a:latin typeface="Calibri"/>
                <a:cs typeface="Calibri"/>
              </a:rPr>
              <a:t>launch </a:t>
            </a:r>
            <a:r>
              <a:rPr sz="1600" spc="-10" dirty="0">
                <a:latin typeface="Calibri"/>
                <a:cs typeface="Calibri"/>
              </a:rPr>
              <a:t>specifications, </a:t>
            </a:r>
            <a:r>
              <a:rPr sz="1600" spc="-5" dirty="0">
                <a:latin typeface="Calibri"/>
                <a:cs typeface="Calibri"/>
              </a:rPr>
              <a:t>landing  specifications, and landing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outcome.</a:t>
            </a:r>
            <a:endParaRPr sz="1600" dirty="0">
              <a:latin typeface="Calibri"/>
              <a:cs typeface="Calibri"/>
            </a:endParaRPr>
          </a:p>
          <a:p>
            <a:pPr marR="457200" algn="r">
              <a:lnSpc>
                <a:spcPts val="900"/>
              </a:lnSpc>
            </a:pPr>
            <a:r>
              <a:rPr sz="1200" dirty="0">
                <a:latin typeface="Calibri"/>
                <a:cs typeface="Calibri"/>
              </a:rPr>
              <a:t>2</a:t>
            </a:r>
          </a:p>
          <a:p>
            <a:pPr>
              <a:lnSpc>
                <a:spcPct val="100000"/>
              </a:lnSpc>
            </a:pPr>
            <a:endParaRPr sz="1050" dirty="0">
              <a:latin typeface="Calibri"/>
              <a:cs typeface="Calibri"/>
            </a:endParaRPr>
          </a:p>
          <a:p>
            <a:pPr marL="12700">
              <a:lnSpc>
                <a:spcPts val="1390"/>
              </a:lnSpc>
            </a:pPr>
            <a:r>
              <a:rPr sz="1200" dirty="0">
                <a:latin typeface="Calibri"/>
                <a:cs typeface="Calibri"/>
              </a:rPr>
              <a:t>1</a:t>
            </a:r>
          </a:p>
          <a:p>
            <a:pPr marL="423545" indent="-286385">
              <a:lnSpc>
                <a:spcPts val="1390"/>
              </a:lnSpc>
              <a:buFont typeface="Arial"/>
              <a:buChar char="•"/>
              <a:tabLst>
                <a:tab pos="423545" algn="l"/>
                <a:tab pos="424180" algn="l"/>
              </a:tabLst>
            </a:pPr>
            <a:r>
              <a:rPr sz="1200" spc="-10" dirty="0">
                <a:latin typeface="Calibri"/>
                <a:cs typeface="Calibri"/>
              </a:rPr>
              <a:t>Make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GET </a:t>
            </a:r>
            <a:r>
              <a:rPr sz="1200" spc="-10" dirty="0">
                <a:latin typeface="Calibri"/>
                <a:cs typeface="Calibri"/>
              </a:rPr>
              <a:t>response to </a:t>
            </a:r>
            <a:r>
              <a:rPr sz="1200" spc="-5" dirty="0">
                <a:latin typeface="Calibri"/>
                <a:cs typeface="Calibri"/>
              </a:rPr>
              <a:t>the SpaceX REST</a:t>
            </a:r>
            <a:r>
              <a:rPr sz="1200" spc="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API</a:t>
            </a:r>
            <a:endParaRPr sz="1200" dirty="0">
              <a:latin typeface="Calibri"/>
              <a:cs typeface="Calibri"/>
            </a:endParaRPr>
          </a:p>
          <a:p>
            <a:pPr marL="423545" indent="-286385">
              <a:lnSpc>
                <a:spcPct val="100000"/>
              </a:lnSpc>
              <a:buFont typeface="Arial"/>
              <a:buChar char="•"/>
              <a:tabLst>
                <a:tab pos="423545" algn="l"/>
                <a:tab pos="424180" algn="l"/>
              </a:tabLst>
            </a:pPr>
            <a:r>
              <a:rPr sz="1200" spc="-10" dirty="0">
                <a:latin typeface="Calibri"/>
                <a:cs typeface="Calibri"/>
              </a:rPr>
              <a:t>Convert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response 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.json file </a:t>
            </a:r>
            <a:r>
              <a:rPr sz="1200" dirty="0">
                <a:latin typeface="Calibri"/>
                <a:cs typeface="Calibri"/>
              </a:rPr>
              <a:t>then </a:t>
            </a:r>
            <a:r>
              <a:rPr sz="1200" spc="-10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Pandas</a:t>
            </a:r>
            <a:r>
              <a:rPr sz="1200" spc="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1450" dirty="0">
              <a:latin typeface="Calibri"/>
              <a:cs typeface="Calibri"/>
            </a:endParaRPr>
          </a:p>
          <a:p>
            <a:pPr marL="1968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alibri"/>
                <a:cs typeface="Calibri"/>
              </a:rPr>
              <a:t>2</a:t>
            </a:r>
          </a:p>
          <a:p>
            <a:pPr marL="443230" indent="-286385">
              <a:lnSpc>
                <a:spcPct val="100000"/>
              </a:lnSpc>
              <a:spcBef>
                <a:spcPts val="175"/>
              </a:spcBef>
              <a:buFont typeface="Arial"/>
              <a:buChar char="•"/>
              <a:tabLst>
                <a:tab pos="443230" algn="l"/>
                <a:tab pos="443865" algn="l"/>
              </a:tabLst>
            </a:pPr>
            <a:r>
              <a:rPr sz="1200" spc="-5" dirty="0">
                <a:latin typeface="Calibri"/>
                <a:cs typeface="Calibri"/>
              </a:rPr>
              <a:t>Use </a:t>
            </a:r>
            <a:r>
              <a:rPr sz="1200" spc="-10" dirty="0">
                <a:latin typeface="Calibri"/>
                <a:cs typeface="Calibri"/>
              </a:rPr>
              <a:t>custom </a:t>
            </a:r>
            <a:r>
              <a:rPr sz="1200" spc="-5" dirty="0">
                <a:latin typeface="Calibri"/>
                <a:cs typeface="Calibri"/>
              </a:rPr>
              <a:t>logic </a:t>
            </a:r>
            <a:r>
              <a:rPr sz="1200" spc="-10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clean </a:t>
            </a:r>
            <a:r>
              <a:rPr sz="1200" spc="-5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spc="-5" dirty="0">
                <a:latin typeface="Calibri"/>
                <a:cs typeface="Calibri"/>
              </a:rPr>
              <a:t>(see</a:t>
            </a:r>
            <a:r>
              <a:rPr sz="1200" spc="8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Appendix)</a:t>
            </a:r>
            <a:endParaRPr sz="1200" dirty="0">
              <a:latin typeface="Calibri"/>
              <a:cs typeface="Calibri"/>
            </a:endParaRPr>
          </a:p>
          <a:p>
            <a:pPr marL="443230" indent="-286385">
              <a:lnSpc>
                <a:spcPct val="100000"/>
              </a:lnSpc>
              <a:buFont typeface="Arial"/>
              <a:buChar char="•"/>
              <a:tabLst>
                <a:tab pos="443230" algn="l"/>
                <a:tab pos="443865" algn="l"/>
              </a:tabLst>
            </a:pPr>
            <a:r>
              <a:rPr sz="1200" spc="-5" dirty="0">
                <a:latin typeface="Calibri"/>
                <a:cs typeface="Calibri"/>
              </a:rPr>
              <a:t>Define lists </a:t>
            </a:r>
            <a:r>
              <a:rPr sz="1200" spc="-10" dirty="0">
                <a:latin typeface="Calibri"/>
                <a:cs typeface="Calibri"/>
              </a:rPr>
              <a:t>for data to </a:t>
            </a:r>
            <a:r>
              <a:rPr sz="1200" spc="-5" dirty="0">
                <a:latin typeface="Calibri"/>
                <a:cs typeface="Calibri"/>
              </a:rPr>
              <a:t>be </a:t>
            </a:r>
            <a:r>
              <a:rPr sz="1200" spc="-10" dirty="0">
                <a:latin typeface="Calibri"/>
                <a:cs typeface="Calibri"/>
              </a:rPr>
              <a:t>stored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</a:p>
          <a:p>
            <a:pPr marL="443230" indent="-286385">
              <a:lnSpc>
                <a:spcPct val="100000"/>
              </a:lnSpc>
              <a:buFont typeface="Arial"/>
              <a:buChar char="•"/>
              <a:tabLst>
                <a:tab pos="443230" algn="l"/>
                <a:tab pos="443865" algn="l"/>
              </a:tabLst>
            </a:pPr>
            <a:r>
              <a:rPr sz="1200" dirty="0">
                <a:latin typeface="Calibri"/>
                <a:cs typeface="Calibri"/>
              </a:rPr>
              <a:t>Call </a:t>
            </a:r>
            <a:r>
              <a:rPr sz="1200" spc="-10" dirty="0">
                <a:latin typeface="Calibri"/>
                <a:cs typeface="Calibri"/>
              </a:rPr>
              <a:t>custom </a:t>
            </a:r>
            <a:r>
              <a:rPr sz="1200" spc="-5" dirty="0">
                <a:latin typeface="Calibri"/>
                <a:cs typeface="Calibri"/>
              </a:rPr>
              <a:t>functions (see Appendix) </a:t>
            </a:r>
            <a:r>
              <a:rPr sz="1200" spc="-10" dirty="0">
                <a:latin typeface="Calibri"/>
                <a:cs typeface="Calibri"/>
              </a:rPr>
              <a:t>to retrieve data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fill the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lists</a:t>
            </a:r>
            <a:endParaRPr sz="1200" dirty="0">
              <a:latin typeface="Calibri"/>
              <a:cs typeface="Calibri"/>
            </a:endParaRPr>
          </a:p>
          <a:p>
            <a:pPr marL="443230" indent="-286385">
              <a:lnSpc>
                <a:spcPct val="100000"/>
              </a:lnSpc>
              <a:buFont typeface="Arial"/>
              <a:buChar char="•"/>
              <a:tabLst>
                <a:tab pos="443230" algn="l"/>
                <a:tab pos="443865" algn="l"/>
              </a:tabLst>
            </a:pPr>
            <a:r>
              <a:rPr sz="1200" spc="-5" dirty="0">
                <a:latin typeface="Calibri"/>
                <a:cs typeface="Calibri"/>
              </a:rPr>
              <a:t>Use these lists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5" dirty="0">
                <a:latin typeface="Calibri"/>
                <a:cs typeface="Calibri"/>
              </a:rPr>
              <a:t>values </a:t>
            </a:r>
            <a:r>
              <a:rPr sz="1200" dirty="0">
                <a:latin typeface="Calibri"/>
                <a:cs typeface="Calibri"/>
              </a:rPr>
              <a:t>in a </a:t>
            </a:r>
            <a:r>
              <a:rPr sz="1200" spc="-5" dirty="0">
                <a:latin typeface="Calibri"/>
                <a:cs typeface="Calibri"/>
              </a:rPr>
              <a:t>dictionary and construct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dataset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0302" y="4455414"/>
            <a:ext cx="5423535" cy="507365"/>
            <a:chOff x="130302" y="4455414"/>
            <a:chExt cx="5423535" cy="507365"/>
          </a:xfrm>
        </p:grpSpPr>
        <p:sp>
          <p:nvSpPr>
            <p:cNvPr id="32" name="object 32"/>
            <p:cNvSpPr/>
            <p:nvPr/>
          </p:nvSpPr>
          <p:spPr>
            <a:xfrm>
              <a:off x="274320" y="4602486"/>
              <a:ext cx="5279390" cy="360045"/>
            </a:xfrm>
            <a:custGeom>
              <a:avLst/>
              <a:gdLst/>
              <a:ahLst/>
              <a:cxnLst/>
              <a:rect l="l" t="t" r="r" b="b"/>
              <a:pathLst>
                <a:path w="5279390" h="360045">
                  <a:moveTo>
                    <a:pt x="5244172" y="0"/>
                  </a:moveTo>
                  <a:lnTo>
                    <a:pt x="34963" y="0"/>
                  </a:lnTo>
                  <a:lnTo>
                    <a:pt x="21356" y="2746"/>
                  </a:lnTo>
                  <a:lnTo>
                    <a:pt x="10242" y="10237"/>
                  </a:lnTo>
                  <a:lnTo>
                    <a:pt x="2748" y="21350"/>
                  </a:lnTo>
                  <a:lnTo>
                    <a:pt x="0" y="34963"/>
                  </a:lnTo>
                  <a:lnTo>
                    <a:pt x="0" y="324688"/>
                  </a:lnTo>
                  <a:lnTo>
                    <a:pt x="2748" y="338302"/>
                  </a:lnTo>
                  <a:lnTo>
                    <a:pt x="10242" y="349419"/>
                  </a:lnTo>
                  <a:lnTo>
                    <a:pt x="21356" y="356915"/>
                  </a:lnTo>
                  <a:lnTo>
                    <a:pt x="34963" y="359663"/>
                  </a:lnTo>
                  <a:lnTo>
                    <a:pt x="5244172" y="359663"/>
                  </a:lnTo>
                  <a:lnTo>
                    <a:pt x="5257779" y="356915"/>
                  </a:lnTo>
                  <a:lnTo>
                    <a:pt x="5268893" y="349419"/>
                  </a:lnTo>
                  <a:lnTo>
                    <a:pt x="5276387" y="338302"/>
                  </a:lnTo>
                  <a:lnTo>
                    <a:pt x="5279136" y="324688"/>
                  </a:lnTo>
                  <a:lnTo>
                    <a:pt x="5279136" y="34963"/>
                  </a:lnTo>
                  <a:lnTo>
                    <a:pt x="5276387" y="21350"/>
                  </a:lnTo>
                  <a:lnTo>
                    <a:pt x="5268893" y="10237"/>
                  </a:lnTo>
                  <a:lnTo>
                    <a:pt x="5257779" y="2746"/>
                  </a:lnTo>
                  <a:lnTo>
                    <a:pt x="52441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0302" y="4455414"/>
              <a:ext cx="287655" cy="288290"/>
            </a:xfrm>
            <a:custGeom>
              <a:avLst/>
              <a:gdLst/>
              <a:ahLst/>
              <a:cxnLst/>
              <a:rect l="l" t="t" r="r" b="b"/>
              <a:pathLst>
                <a:path w="287655" h="288289">
                  <a:moveTo>
                    <a:pt x="143637" y="0"/>
                  </a:moveTo>
                  <a:lnTo>
                    <a:pt x="98238" y="7342"/>
                  </a:lnTo>
                  <a:lnTo>
                    <a:pt x="58808" y="27786"/>
                  </a:lnTo>
                  <a:lnTo>
                    <a:pt x="27714" y="58962"/>
                  </a:lnTo>
                  <a:lnTo>
                    <a:pt x="7323" y="98496"/>
                  </a:lnTo>
                  <a:lnTo>
                    <a:pt x="0" y="144018"/>
                  </a:lnTo>
                  <a:lnTo>
                    <a:pt x="7323" y="189539"/>
                  </a:lnTo>
                  <a:lnTo>
                    <a:pt x="27714" y="229073"/>
                  </a:lnTo>
                  <a:lnTo>
                    <a:pt x="58808" y="260249"/>
                  </a:lnTo>
                  <a:lnTo>
                    <a:pt x="98238" y="280693"/>
                  </a:lnTo>
                  <a:lnTo>
                    <a:pt x="143637" y="288036"/>
                  </a:lnTo>
                  <a:lnTo>
                    <a:pt x="189035" y="280693"/>
                  </a:lnTo>
                  <a:lnTo>
                    <a:pt x="228465" y="260249"/>
                  </a:lnTo>
                  <a:lnTo>
                    <a:pt x="259559" y="229073"/>
                  </a:lnTo>
                  <a:lnTo>
                    <a:pt x="279950" y="189539"/>
                  </a:lnTo>
                  <a:lnTo>
                    <a:pt x="287274" y="144018"/>
                  </a:lnTo>
                  <a:lnTo>
                    <a:pt x="279950" y="98496"/>
                  </a:lnTo>
                  <a:lnTo>
                    <a:pt x="259559" y="58962"/>
                  </a:lnTo>
                  <a:lnTo>
                    <a:pt x="228465" y="27786"/>
                  </a:lnTo>
                  <a:lnTo>
                    <a:pt x="189035" y="7342"/>
                  </a:lnTo>
                  <a:lnTo>
                    <a:pt x="14363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2924" y="4485055"/>
            <a:ext cx="46285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  <a:p>
            <a:pPr marL="418465" indent="-286385">
              <a:lnSpc>
                <a:spcPct val="100000"/>
              </a:lnSpc>
              <a:buFont typeface="Arial"/>
              <a:buChar char="•"/>
              <a:tabLst>
                <a:tab pos="418465" algn="l"/>
                <a:tab pos="419100" algn="l"/>
              </a:tabLst>
            </a:pP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Pandas DataFrame from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constructed dictionary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dataset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30302" y="5281421"/>
            <a:ext cx="5423535" cy="1099820"/>
            <a:chOff x="130302" y="5281421"/>
            <a:chExt cx="5423535" cy="1099820"/>
          </a:xfrm>
        </p:grpSpPr>
        <p:sp>
          <p:nvSpPr>
            <p:cNvPr id="36" name="object 36"/>
            <p:cNvSpPr/>
            <p:nvPr/>
          </p:nvSpPr>
          <p:spPr>
            <a:xfrm>
              <a:off x="274320" y="5429252"/>
              <a:ext cx="5279390" cy="951865"/>
            </a:xfrm>
            <a:custGeom>
              <a:avLst/>
              <a:gdLst/>
              <a:ahLst/>
              <a:cxnLst/>
              <a:rect l="l" t="t" r="r" b="b"/>
              <a:pathLst>
                <a:path w="5279390" h="951864">
                  <a:moveTo>
                    <a:pt x="5186603" y="0"/>
                  </a:moveTo>
                  <a:lnTo>
                    <a:pt x="92532" y="0"/>
                  </a:lnTo>
                  <a:lnTo>
                    <a:pt x="56514" y="7271"/>
                  </a:lnTo>
                  <a:lnTo>
                    <a:pt x="27101" y="27101"/>
                  </a:lnTo>
                  <a:lnTo>
                    <a:pt x="7271" y="56514"/>
                  </a:lnTo>
                  <a:lnTo>
                    <a:pt x="0" y="92532"/>
                  </a:lnTo>
                  <a:lnTo>
                    <a:pt x="0" y="859205"/>
                  </a:lnTo>
                  <a:lnTo>
                    <a:pt x="7271" y="895223"/>
                  </a:lnTo>
                  <a:lnTo>
                    <a:pt x="27101" y="924636"/>
                  </a:lnTo>
                  <a:lnTo>
                    <a:pt x="56514" y="944466"/>
                  </a:lnTo>
                  <a:lnTo>
                    <a:pt x="92532" y="951737"/>
                  </a:lnTo>
                  <a:lnTo>
                    <a:pt x="5186603" y="951737"/>
                  </a:lnTo>
                  <a:lnTo>
                    <a:pt x="5222621" y="944466"/>
                  </a:lnTo>
                  <a:lnTo>
                    <a:pt x="5252034" y="924636"/>
                  </a:lnTo>
                  <a:lnTo>
                    <a:pt x="5271864" y="895223"/>
                  </a:lnTo>
                  <a:lnTo>
                    <a:pt x="5279136" y="859205"/>
                  </a:lnTo>
                  <a:lnTo>
                    <a:pt x="5279136" y="92532"/>
                  </a:lnTo>
                  <a:lnTo>
                    <a:pt x="5271864" y="56514"/>
                  </a:lnTo>
                  <a:lnTo>
                    <a:pt x="5252034" y="27101"/>
                  </a:lnTo>
                  <a:lnTo>
                    <a:pt x="5222621" y="7271"/>
                  </a:lnTo>
                  <a:lnTo>
                    <a:pt x="518660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0302" y="5281421"/>
              <a:ext cx="287655" cy="288290"/>
            </a:xfrm>
            <a:custGeom>
              <a:avLst/>
              <a:gdLst/>
              <a:ahLst/>
              <a:cxnLst/>
              <a:rect l="l" t="t" r="r" b="b"/>
              <a:pathLst>
                <a:path w="287655" h="288289">
                  <a:moveTo>
                    <a:pt x="143637" y="0"/>
                  </a:moveTo>
                  <a:lnTo>
                    <a:pt x="98238" y="7342"/>
                  </a:lnTo>
                  <a:lnTo>
                    <a:pt x="58808" y="27786"/>
                  </a:lnTo>
                  <a:lnTo>
                    <a:pt x="27714" y="58962"/>
                  </a:lnTo>
                  <a:lnTo>
                    <a:pt x="7323" y="98496"/>
                  </a:lnTo>
                  <a:lnTo>
                    <a:pt x="0" y="144017"/>
                  </a:lnTo>
                  <a:lnTo>
                    <a:pt x="7323" y="189539"/>
                  </a:lnTo>
                  <a:lnTo>
                    <a:pt x="27714" y="229073"/>
                  </a:lnTo>
                  <a:lnTo>
                    <a:pt x="58808" y="260249"/>
                  </a:lnTo>
                  <a:lnTo>
                    <a:pt x="98238" y="280693"/>
                  </a:lnTo>
                  <a:lnTo>
                    <a:pt x="143637" y="288035"/>
                  </a:lnTo>
                  <a:lnTo>
                    <a:pt x="189035" y="280693"/>
                  </a:lnTo>
                  <a:lnTo>
                    <a:pt x="228465" y="260249"/>
                  </a:lnTo>
                  <a:lnTo>
                    <a:pt x="259559" y="229073"/>
                  </a:lnTo>
                  <a:lnTo>
                    <a:pt x="279950" y="189539"/>
                  </a:lnTo>
                  <a:lnTo>
                    <a:pt x="287274" y="144017"/>
                  </a:lnTo>
                  <a:lnTo>
                    <a:pt x="279950" y="98496"/>
                  </a:lnTo>
                  <a:lnTo>
                    <a:pt x="259559" y="58962"/>
                  </a:lnTo>
                  <a:lnTo>
                    <a:pt x="228465" y="27786"/>
                  </a:lnTo>
                  <a:lnTo>
                    <a:pt x="189035" y="7342"/>
                  </a:lnTo>
                  <a:lnTo>
                    <a:pt x="14363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22924" y="5311645"/>
            <a:ext cx="5003800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  <a:p>
            <a:pPr marL="435609" indent="-286385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435609" algn="l"/>
                <a:tab pos="436245" algn="l"/>
              </a:tabLst>
            </a:pPr>
            <a:r>
              <a:rPr sz="1200" spc="-5" dirty="0">
                <a:latin typeface="Calibri"/>
                <a:cs typeface="Calibri"/>
              </a:rPr>
              <a:t>Filter the </a:t>
            </a:r>
            <a:r>
              <a:rPr sz="1200" spc="-10" dirty="0">
                <a:latin typeface="Calibri"/>
                <a:cs typeface="Calibri"/>
              </a:rPr>
              <a:t>DataFrame to </a:t>
            </a:r>
            <a:r>
              <a:rPr sz="1200" spc="-5" dirty="0">
                <a:latin typeface="Calibri"/>
                <a:cs typeface="Calibri"/>
              </a:rPr>
              <a:t>only include </a:t>
            </a:r>
            <a:r>
              <a:rPr sz="1200" spc="-10" dirty="0">
                <a:latin typeface="Calibri"/>
                <a:cs typeface="Calibri"/>
              </a:rPr>
              <a:t>Falcon </a:t>
            </a:r>
            <a:r>
              <a:rPr sz="1200" dirty="0">
                <a:latin typeface="Calibri"/>
                <a:cs typeface="Calibri"/>
              </a:rPr>
              <a:t>9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launches</a:t>
            </a:r>
            <a:endParaRPr sz="1200">
              <a:latin typeface="Calibri"/>
              <a:cs typeface="Calibri"/>
            </a:endParaRPr>
          </a:p>
          <a:p>
            <a:pPr marL="435609" indent="-286385">
              <a:lnSpc>
                <a:spcPct val="100000"/>
              </a:lnSpc>
              <a:buFont typeface="Arial"/>
              <a:buChar char="•"/>
              <a:tabLst>
                <a:tab pos="435609" algn="l"/>
                <a:tab pos="436245" algn="l"/>
              </a:tabLst>
            </a:pPr>
            <a:r>
              <a:rPr sz="1200" spc="-10" dirty="0">
                <a:latin typeface="Calibri"/>
                <a:cs typeface="Calibri"/>
              </a:rPr>
              <a:t>Reset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FlightNumber column</a:t>
            </a:r>
            <a:endParaRPr sz="1200">
              <a:latin typeface="Calibri"/>
              <a:cs typeface="Calibri"/>
            </a:endParaRPr>
          </a:p>
          <a:p>
            <a:pPr marL="435609" indent="-286385">
              <a:lnSpc>
                <a:spcPct val="100000"/>
              </a:lnSpc>
              <a:buFont typeface="Arial"/>
              <a:buChar char="•"/>
              <a:tabLst>
                <a:tab pos="435609" algn="l"/>
                <a:tab pos="436245" algn="l"/>
              </a:tabLst>
            </a:pPr>
            <a:r>
              <a:rPr sz="1200" spc="-5" dirty="0">
                <a:latin typeface="Calibri"/>
                <a:cs typeface="Calibri"/>
              </a:rPr>
              <a:t>Replace missing values of </a:t>
            </a:r>
            <a:r>
              <a:rPr sz="1200" spc="-10" dirty="0">
                <a:latin typeface="Calibri"/>
                <a:cs typeface="Calibri"/>
              </a:rPr>
              <a:t>PayloadMass </a:t>
            </a:r>
            <a:r>
              <a:rPr sz="1200" spc="-5" dirty="0">
                <a:latin typeface="Calibri"/>
                <a:cs typeface="Calibri"/>
              </a:rPr>
              <a:t>with the </a:t>
            </a:r>
            <a:r>
              <a:rPr sz="1200" dirty="0">
                <a:latin typeface="Calibri"/>
                <a:cs typeface="Calibri"/>
              </a:rPr>
              <a:t>mean </a:t>
            </a:r>
            <a:r>
              <a:rPr sz="1200" spc="-10" dirty="0">
                <a:latin typeface="Calibri"/>
                <a:cs typeface="Calibri"/>
              </a:rPr>
              <a:t>PayloadMass</a:t>
            </a:r>
            <a:r>
              <a:rPr sz="1200" spc="1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value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0990" y="2001014"/>
              <a:ext cx="1991360" cy="386715"/>
            </a:xfrm>
            <a:custGeom>
              <a:avLst/>
              <a:gdLst/>
              <a:ahLst/>
              <a:cxnLst/>
              <a:rect l="l" t="t" r="r" b="b"/>
              <a:pathLst>
                <a:path w="1991359" h="386714">
                  <a:moveTo>
                    <a:pt x="0" y="64388"/>
                  </a:moveTo>
                  <a:lnTo>
                    <a:pt x="5060" y="39326"/>
                  </a:lnTo>
                  <a:lnTo>
                    <a:pt x="18859" y="18859"/>
                  </a:lnTo>
                  <a:lnTo>
                    <a:pt x="39326" y="5060"/>
                  </a:lnTo>
                  <a:lnTo>
                    <a:pt x="64389" y="0"/>
                  </a:lnTo>
                  <a:lnTo>
                    <a:pt x="1926717" y="0"/>
                  </a:lnTo>
                  <a:lnTo>
                    <a:pt x="1951779" y="5060"/>
                  </a:lnTo>
                  <a:lnTo>
                    <a:pt x="1972246" y="18859"/>
                  </a:lnTo>
                  <a:lnTo>
                    <a:pt x="1986045" y="39326"/>
                  </a:lnTo>
                  <a:lnTo>
                    <a:pt x="1991106" y="64388"/>
                  </a:lnTo>
                  <a:lnTo>
                    <a:pt x="1991106" y="321944"/>
                  </a:lnTo>
                  <a:lnTo>
                    <a:pt x="1986045" y="347007"/>
                  </a:lnTo>
                  <a:lnTo>
                    <a:pt x="1972246" y="367474"/>
                  </a:lnTo>
                  <a:lnTo>
                    <a:pt x="1951779" y="381273"/>
                  </a:lnTo>
                  <a:lnTo>
                    <a:pt x="1926717" y="386333"/>
                  </a:lnTo>
                  <a:lnTo>
                    <a:pt x="64389" y="386333"/>
                  </a:lnTo>
                  <a:lnTo>
                    <a:pt x="39326" y="381273"/>
                  </a:lnTo>
                  <a:lnTo>
                    <a:pt x="18859" y="367474"/>
                  </a:lnTo>
                  <a:lnTo>
                    <a:pt x="5060" y="347007"/>
                  </a:lnTo>
                  <a:lnTo>
                    <a:pt x="0" y="321944"/>
                  </a:lnTo>
                  <a:lnTo>
                    <a:pt x="0" y="64388"/>
                  </a:lnTo>
                  <a:close/>
                </a:path>
              </a:pathLst>
            </a:custGeom>
            <a:grpFill/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295275"/>
            <a:ext cx="81337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5" dirty="0"/>
              <a:t>DATA </a:t>
            </a:r>
            <a:r>
              <a:rPr spc="-10" dirty="0"/>
              <a:t>COLLECTION </a:t>
            </a:r>
            <a:r>
              <a:rPr spc="-5" dirty="0"/>
              <a:t>– </a:t>
            </a:r>
            <a:r>
              <a:rPr spc="-5" dirty="0">
                <a:solidFill>
                  <a:srgbClr val="EC7C30"/>
                </a:solidFill>
              </a:rPr>
              <a:t>WEB</a:t>
            </a:r>
            <a:r>
              <a:rPr spc="120" dirty="0">
                <a:solidFill>
                  <a:srgbClr val="EC7C30"/>
                </a:solidFill>
              </a:rPr>
              <a:t> </a:t>
            </a:r>
            <a:r>
              <a:rPr spc="-5" dirty="0">
                <a:solidFill>
                  <a:srgbClr val="EC7C30"/>
                </a:solidFill>
              </a:rPr>
              <a:t>SCRAPING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2802" y="1072802"/>
            <a:ext cx="53473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Calibri"/>
                <a:cs typeface="Calibri"/>
              </a:rPr>
              <a:t>Web </a:t>
            </a:r>
            <a:r>
              <a:rPr sz="1600" spc="-10" dirty="0">
                <a:latin typeface="Calibri"/>
                <a:cs typeface="Calibri"/>
              </a:rPr>
              <a:t>scraping </a:t>
            </a:r>
            <a:r>
              <a:rPr sz="1600" spc="-15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collect </a:t>
            </a:r>
            <a:r>
              <a:rPr sz="1600" spc="-10" dirty="0">
                <a:latin typeface="Calibri"/>
                <a:cs typeface="Calibri"/>
              </a:rPr>
              <a:t>Falcon </a:t>
            </a:r>
            <a:r>
              <a:rPr sz="1600" dirty="0">
                <a:latin typeface="Calibri"/>
                <a:cs typeface="Calibri"/>
              </a:rPr>
              <a:t>9 </a:t>
            </a:r>
            <a:r>
              <a:rPr sz="1600" spc="-10" dirty="0">
                <a:latin typeface="Calibri"/>
                <a:cs typeface="Calibri"/>
              </a:rPr>
              <a:t>historical </a:t>
            </a:r>
            <a:r>
              <a:rPr sz="1600" spc="-5" dirty="0">
                <a:latin typeface="Calibri"/>
                <a:cs typeface="Calibri"/>
              </a:rPr>
              <a:t>launch </a:t>
            </a:r>
            <a:r>
              <a:rPr sz="1600" spc="-10" dirty="0">
                <a:latin typeface="Calibri"/>
                <a:cs typeface="Calibri"/>
              </a:rPr>
              <a:t>records from </a:t>
            </a:r>
            <a:r>
              <a:rPr sz="1600" dirty="0">
                <a:latin typeface="Calibri"/>
                <a:cs typeface="Calibri"/>
              </a:rPr>
              <a:t>a  </a:t>
            </a:r>
            <a:r>
              <a:rPr sz="1600" spc="-5" dirty="0">
                <a:latin typeface="Calibri"/>
                <a:cs typeface="Calibri"/>
              </a:rPr>
              <a:t>Wikipedia </a:t>
            </a:r>
            <a:r>
              <a:rPr sz="1600" spc="-10" dirty="0">
                <a:latin typeface="Calibri"/>
                <a:cs typeface="Calibri"/>
              </a:rPr>
              <a:t>page </a:t>
            </a:r>
            <a:r>
              <a:rPr sz="1600" spc="-5" dirty="0">
                <a:latin typeface="Calibri"/>
                <a:cs typeface="Calibri"/>
              </a:rPr>
              <a:t>titled </a:t>
            </a:r>
            <a:r>
              <a:rPr sz="1600" spc="-10" dirty="0">
                <a:latin typeface="Calibri"/>
                <a:cs typeface="Calibri"/>
              </a:rPr>
              <a:t>List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10" dirty="0">
                <a:latin typeface="Calibri"/>
                <a:cs typeface="Calibri"/>
              </a:rPr>
              <a:t>Falcon </a:t>
            </a:r>
            <a:r>
              <a:rPr sz="1600" dirty="0">
                <a:latin typeface="Calibri"/>
                <a:cs typeface="Calibri"/>
              </a:rPr>
              <a:t>9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Falcon </a:t>
            </a:r>
            <a:r>
              <a:rPr sz="1600" spc="-5" dirty="0">
                <a:latin typeface="Calibri"/>
                <a:cs typeface="Calibri"/>
              </a:rPr>
              <a:t>Heavy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launches.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916167" y="862583"/>
            <a:ext cx="5870575" cy="1464310"/>
            <a:chOff x="5916167" y="862583"/>
            <a:chExt cx="5870575" cy="1464310"/>
          </a:xfrm>
        </p:grpSpPr>
        <p:sp>
          <p:nvSpPr>
            <p:cNvPr id="8" name="object 8"/>
            <p:cNvSpPr/>
            <p:nvPr/>
          </p:nvSpPr>
          <p:spPr>
            <a:xfrm>
              <a:off x="6153911" y="1274826"/>
              <a:ext cx="5632703" cy="32994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67627" y="980693"/>
              <a:ext cx="5605272" cy="3025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50073" y="1774697"/>
              <a:ext cx="2846069" cy="5516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63789" y="1258818"/>
              <a:ext cx="2818638" cy="5242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16167" y="862583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90">
                  <a:moveTo>
                    <a:pt x="144018" y="0"/>
                  </a:moveTo>
                  <a:lnTo>
                    <a:pt x="98496" y="7342"/>
                  </a:lnTo>
                  <a:lnTo>
                    <a:pt x="58962" y="27786"/>
                  </a:lnTo>
                  <a:lnTo>
                    <a:pt x="27786" y="58962"/>
                  </a:lnTo>
                  <a:lnTo>
                    <a:pt x="7342" y="98496"/>
                  </a:lnTo>
                  <a:lnTo>
                    <a:pt x="0" y="144017"/>
                  </a:lnTo>
                  <a:lnTo>
                    <a:pt x="7342" y="189539"/>
                  </a:lnTo>
                  <a:lnTo>
                    <a:pt x="27786" y="229073"/>
                  </a:lnTo>
                  <a:lnTo>
                    <a:pt x="58962" y="260249"/>
                  </a:lnTo>
                  <a:lnTo>
                    <a:pt x="98496" y="280693"/>
                  </a:lnTo>
                  <a:lnTo>
                    <a:pt x="144018" y="288035"/>
                  </a:lnTo>
                  <a:lnTo>
                    <a:pt x="189539" y="280693"/>
                  </a:lnTo>
                  <a:lnTo>
                    <a:pt x="229073" y="260249"/>
                  </a:lnTo>
                  <a:lnTo>
                    <a:pt x="260249" y="229073"/>
                  </a:lnTo>
                  <a:lnTo>
                    <a:pt x="280693" y="189539"/>
                  </a:lnTo>
                  <a:lnTo>
                    <a:pt x="288036" y="144017"/>
                  </a:lnTo>
                  <a:lnTo>
                    <a:pt x="280693" y="98496"/>
                  </a:lnTo>
                  <a:lnTo>
                    <a:pt x="260249" y="58962"/>
                  </a:lnTo>
                  <a:lnTo>
                    <a:pt x="229073" y="27786"/>
                  </a:lnTo>
                  <a:lnTo>
                    <a:pt x="189539" y="7342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09007" y="892487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776971" y="1856994"/>
            <a:ext cx="2477770" cy="901700"/>
            <a:chOff x="7776971" y="1856994"/>
            <a:chExt cx="2477770" cy="901700"/>
          </a:xfrm>
        </p:grpSpPr>
        <p:sp>
          <p:nvSpPr>
            <p:cNvPr id="15" name="object 15"/>
            <p:cNvSpPr/>
            <p:nvPr/>
          </p:nvSpPr>
          <p:spPr>
            <a:xfrm>
              <a:off x="7818881" y="1860804"/>
              <a:ext cx="2435351" cy="7231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13191" y="2055114"/>
              <a:ext cx="1848611" cy="13639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48612" y="2013216"/>
              <a:ext cx="2375890" cy="74521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42909" y="2207514"/>
              <a:ext cx="1789175" cy="15849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76971" y="1856994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2"/>
                  </a:lnTo>
                  <a:lnTo>
                    <a:pt x="58962" y="27786"/>
                  </a:lnTo>
                  <a:lnTo>
                    <a:pt x="27786" y="58962"/>
                  </a:lnTo>
                  <a:lnTo>
                    <a:pt x="7342" y="98496"/>
                  </a:lnTo>
                  <a:lnTo>
                    <a:pt x="0" y="144017"/>
                  </a:lnTo>
                  <a:lnTo>
                    <a:pt x="7342" y="189539"/>
                  </a:lnTo>
                  <a:lnTo>
                    <a:pt x="27786" y="229073"/>
                  </a:lnTo>
                  <a:lnTo>
                    <a:pt x="58962" y="260249"/>
                  </a:lnTo>
                  <a:lnTo>
                    <a:pt x="98496" y="280693"/>
                  </a:lnTo>
                  <a:lnTo>
                    <a:pt x="144018" y="288035"/>
                  </a:lnTo>
                  <a:lnTo>
                    <a:pt x="189539" y="280693"/>
                  </a:lnTo>
                  <a:lnTo>
                    <a:pt x="229073" y="260249"/>
                  </a:lnTo>
                  <a:lnTo>
                    <a:pt x="260249" y="229073"/>
                  </a:lnTo>
                  <a:lnTo>
                    <a:pt x="280693" y="189539"/>
                  </a:lnTo>
                  <a:lnTo>
                    <a:pt x="288036" y="144017"/>
                  </a:lnTo>
                  <a:lnTo>
                    <a:pt x="280693" y="98496"/>
                  </a:lnTo>
                  <a:lnTo>
                    <a:pt x="260249" y="58962"/>
                  </a:lnTo>
                  <a:lnTo>
                    <a:pt x="229073" y="27786"/>
                  </a:lnTo>
                  <a:lnTo>
                    <a:pt x="189539" y="7342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870194" y="1886806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182867" y="2490977"/>
            <a:ext cx="5483860" cy="1417955"/>
            <a:chOff x="6182867" y="2490977"/>
            <a:chExt cx="5483860" cy="1417955"/>
          </a:xfrm>
        </p:grpSpPr>
        <p:sp>
          <p:nvSpPr>
            <p:cNvPr id="22" name="object 22"/>
            <p:cNvSpPr/>
            <p:nvPr/>
          </p:nvSpPr>
          <p:spPr>
            <a:xfrm>
              <a:off x="6317741" y="2634990"/>
              <a:ext cx="5320284" cy="12451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03454" y="2620708"/>
              <a:ext cx="5349240" cy="1273810"/>
            </a:xfrm>
            <a:custGeom>
              <a:avLst/>
              <a:gdLst/>
              <a:ahLst/>
              <a:cxnLst/>
              <a:rect l="l" t="t" r="r" b="b"/>
              <a:pathLst>
                <a:path w="5349240" h="1273810">
                  <a:moveTo>
                    <a:pt x="120573" y="0"/>
                  </a:moveTo>
                  <a:lnTo>
                    <a:pt x="5228285" y="0"/>
                  </a:lnTo>
                  <a:lnTo>
                    <a:pt x="5251996" y="2387"/>
                  </a:lnTo>
                  <a:lnTo>
                    <a:pt x="5295417" y="20662"/>
                  </a:lnTo>
                  <a:lnTo>
                    <a:pt x="5328196" y="53441"/>
                  </a:lnTo>
                  <a:lnTo>
                    <a:pt x="5346471" y="96862"/>
                  </a:lnTo>
                  <a:lnTo>
                    <a:pt x="5348858" y="120573"/>
                  </a:lnTo>
                  <a:lnTo>
                    <a:pt x="5348858" y="1153109"/>
                  </a:lnTo>
                  <a:lnTo>
                    <a:pt x="5339384" y="1199616"/>
                  </a:lnTo>
                  <a:lnTo>
                    <a:pt x="5313375" y="1238199"/>
                  </a:lnTo>
                  <a:lnTo>
                    <a:pt x="5274792" y="1264208"/>
                  </a:lnTo>
                  <a:lnTo>
                    <a:pt x="5228285" y="1273683"/>
                  </a:lnTo>
                  <a:lnTo>
                    <a:pt x="120573" y="1273683"/>
                  </a:lnTo>
                  <a:lnTo>
                    <a:pt x="74066" y="1264208"/>
                  </a:lnTo>
                  <a:lnTo>
                    <a:pt x="35483" y="1238199"/>
                  </a:lnTo>
                  <a:lnTo>
                    <a:pt x="9461" y="1199616"/>
                  </a:lnTo>
                  <a:lnTo>
                    <a:pt x="0" y="1153109"/>
                  </a:lnTo>
                  <a:lnTo>
                    <a:pt x="0" y="120573"/>
                  </a:lnTo>
                  <a:lnTo>
                    <a:pt x="9461" y="74066"/>
                  </a:lnTo>
                  <a:lnTo>
                    <a:pt x="35483" y="35483"/>
                  </a:lnTo>
                  <a:lnTo>
                    <a:pt x="74066" y="9474"/>
                  </a:lnTo>
                  <a:lnTo>
                    <a:pt x="120573" y="0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82867" y="2490977"/>
              <a:ext cx="270510" cy="273050"/>
            </a:xfrm>
            <a:custGeom>
              <a:avLst/>
              <a:gdLst/>
              <a:ahLst/>
              <a:cxnLst/>
              <a:rect l="l" t="t" r="r" b="b"/>
              <a:pathLst>
                <a:path w="270510" h="273050">
                  <a:moveTo>
                    <a:pt x="135255" y="0"/>
                  </a:moveTo>
                  <a:lnTo>
                    <a:pt x="92503" y="6953"/>
                  </a:lnTo>
                  <a:lnTo>
                    <a:pt x="55374" y="26315"/>
                  </a:lnTo>
                  <a:lnTo>
                    <a:pt x="26095" y="55840"/>
                  </a:lnTo>
                  <a:lnTo>
                    <a:pt x="6895" y="93283"/>
                  </a:lnTo>
                  <a:lnTo>
                    <a:pt x="0" y="136398"/>
                  </a:lnTo>
                  <a:lnTo>
                    <a:pt x="6895" y="179512"/>
                  </a:lnTo>
                  <a:lnTo>
                    <a:pt x="26095" y="216955"/>
                  </a:lnTo>
                  <a:lnTo>
                    <a:pt x="55374" y="246480"/>
                  </a:lnTo>
                  <a:lnTo>
                    <a:pt x="92503" y="265842"/>
                  </a:lnTo>
                  <a:lnTo>
                    <a:pt x="135255" y="272796"/>
                  </a:lnTo>
                  <a:lnTo>
                    <a:pt x="178006" y="265842"/>
                  </a:lnTo>
                  <a:lnTo>
                    <a:pt x="215135" y="246480"/>
                  </a:lnTo>
                  <a:lnTo>
                    <a:pt x="244414" y="216955"/>
                  </a:lnTo>
                  <a:lnTo>
                    <a:pt x="263614" y="179512"/>
                  </a:lnTo>
                  <a:lnTo>
                    <a:pt x="270510" y="136398"/>
                  </a:lnTo>
                  <a:lnTo>
                    <a:pt x="263614" y="93283"/>
                  </a:lnTo>
                  <a:lnTo>
                    <a:pt x="244414" y="55840"/>
                  </a:lnTo>
                  <a:lnTo>
                    <a:pt x="215135" y="26315"/>
                  </a:lnTo>
                  <a:lnTo>
                    <a:pt x="178006" y="6953"/>
                  </a:lnTo>
                  <a:lnTo>
                    <a:pt x="13525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266567" y="251343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092822" y="3974719"/>
            <a:ext cx="3609975" cy="2397125"/>
            <a:chOff x="7092822" y="3974719"/>
            <a:chExt cx="3609975" cy="2397125"/>
          </a:xfrm>
        </p:grpSpPr>
        <p:sp>
          <p:nvSpPr>
            <p:cNvPr id="27" name="object 27"/>
            <p:cNvSpPr/>
            <p:nvPr/>
          </p:nvSpPr>
          <p:spPr>
            <a:xfrm>
              <a:off x="7234427" y="4126230"/>
              <a:ext cx="3439668" cy="221665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220146" y="4111942"/>
              <a:ext cx="3468370" cy="2245360"/>
            </a:xfrm>
            <a:custGeom>
              <a:avLst/>
              <a:gdLst/>
              <a:ahLst/>
              <a:cxnLst/>
              <a:rect l="l" t="t" r="r" b="b"/>
              <a:pathLst>
                <a:path w="3468370" h="2245360">
                  <a:moveTo>
                    <a:pt x="140576" y="0"/>
                  </a:moveTo>
                  <a:lnTo>
                    <a:pt x="3327654" y="0"/>
                  </a:lnTo>
                  <a:lnTo>
                    <a:pt x="3355390" y="2794"/>
                  </a:lnTo>
                  <a:lnTo>
                    <a:pt x="3405974" y="24079"/>
                  </a:lnTo>
                  <a:lnTo>
                    <a:pt x="3444151" y="62255"/>
                  </a:lnTo>
                  <a:lnTo>
                    <a:pt x="3465436" y="112839"/>
                  </a:lnTo>
                  <a:lnTo>
                    <a:pt x="3468242" y="140576"/>
                  </a:lnTo>
                  <a:lnTo>
                    <a:pt x="3468242" y="2104656"/>
                  </a:lnTo>
                  <a:lnTo>
                    <a:pt x="3457193" y="2158949"/>
                  </a:lnTo>
                  <a:lnTo>
                    <a:pt x="3426891" y="2203894"/>
                  </a:lnTo>
                  <a:lnTo>
                    <a:pt x="3381959" y="2234196"/>
                  </a:lnTo>
                  <a:lnTo>
                    <a:pt x="3327654" y="2245233"/>
                  </a:lnTo>
                  <a:lnTo>
                    <a:pt x="140576" y="2245233"/>
                  </a:lnTo>
                  <a:lnTo>
                    <a:pt x="86271" y="2234196"/>
                  </a:lnTo>
                  <a:lnTo>
                    <a:pt x="41338" y="2203894"/>
                  </a:lnTo>
                  <a:lnTo>
                    <a:pt x="11036" y="2158949"/>
                  </a:lnTo>
                  <a:lnTo>
                    <a:pt x="0" y="2104656"/>
                  </a:lnTo>
                  <a:lnTo>
                    <a:pt x="0" y="140576"/>
                  </a:lnTo>
                  <a:lnTo>
                    <a:pt x="11036" y="86283"/>
                  </a:lnTo>
                  <a:lnTo>
                    <a:pt x="41338" y="41338"/>
                  </a:lnTo>
                  <a:lnTo>
                    <a:pt x="86271" y="11036"/>
                  </a:lnTo>
                  <a:lnTo>
                    <a:pt x="140576" y="0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099172" y="3981069"/>
              <a:ext cx="271780" cy="273685"/>
            </a:xfrm>
            <a:custGeom>
              <a:avLst/>
              <a:gdLst/>
              <a:ahLst/>
              <a:cxnLst/>
              <a:rect l="l" t="t" r="r" b="b"/>
              <a:pathLst>
                <a:path w="271779" h="273685">
                  <a:moveTo>
                    <a:pt x="135636" y="0"/>
                  </a:moveTo>
                  <a:lnTo>
                    <a:pt x="92766" y="6973"/>
                  </a:lnTo>
                  <a:lnTo>
                    <a:pt x="55533" y="26390"/>
                  </a:lnTo>
                  <a:lnTo>
                    <a:pt x="26171" y="55999"/>
                  </a:lnTo>
                  <a:lnTo>
                    <a:pt x="6915" y="93546"/>
                  </a:lnTo>
                  <a:lnTo>
                    <a:pt x="0" y="136778"/>
                  </a:lnTo>
                  <a:lnTo>
                    <a:pt x="6915" y="180011"/>
                  </a:lnTo>
                  <a:lnTo>
                    <a:pt x="26171" y="217558"/>
                  </a:lnTo>
                  <a:lnTo>
                    <a:pt x="55533" y="247167"/>
                  </a:lnTo>
                  <a:lnTo>
                    <a:pt x="92766" y="266584"/>
                  </a:lnTo>
                  <a:lnTo>
                    <a:pt x="135636" y="273557"/>
                  </a:lnTo>
                  <a:lnTo>
                    <a:pt x="178505" y="266584"/>
                  </a:lnTo>
                  <a:lnTo>
                    <a:pt x="215738" y="247167"/>
                  </a:lnTo>
                  <a:lnTo>
                    <a:pt x="245100" y="217558"/>
                  </a:lnTo>
                  <a:lnTo>
                    <a:pt x="264356" y="180011"/>
                  </a:lnTo>
                  <a:lnTo>
                    <a:pt x="271272" y="136778"/>
                  </a:lnTo>
                  <a:lnTo>
                    <a:pt x="264356" y="93546"/>
                  </a:lnTo>
                  <a:lnTo>
                    <a:pt x="245100" y="55999"/>
                  </a:lnTo>
                  <a:lnTo>
                    <a:pt x="215738" y="26390"/>
                  </a:lnTo>
                  <a:lnTo>
                    <a:pt x="178505" y="6973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99172" y="3981069"/>
              <a:ext cx="271780" cy="273685"/>
            </a:xfrm>
            <a:custGeom>
              <a:avLst/>
              <a:gdLst/>
              <a:ahLst/>
              <a:cxnLst/>
              <a:rect l="l" t="t" r="r" b="b"/>
              <a:pathLst>
                <a:path w="271779" h="273685">
                  <a:moveTo>
                    <a:pt x="0" y="136778"/>
                  </a:moveTo>
                  <a:lnTo>
                    <a:pt x="6915" y="93546"/>
                  </a:lnTo>
                  <a:lnTo>
                    <a:pt x="26171" y="55999"/>
                  </a:lnTo>
                  <a:lnTo>
                    <a:pt x="55533" y="26390"/>
                  </a:lnTo>
                  <a:lnTo>
                    <a:pt x="92766" y="6973"/>
                  </a:lnTo>
                  <a:lnTo>
                    <a:pt x="135636" y="0"/>
                  </a:lnTo>
                  <a:lnTo>
                    <a:pt x="178505" y="6973"/>
                  </a:lnTo>
                  <a:lnTo>
                    <a:pt x="215738" y="26390"/>
                  </a:lnTo>
                  <a:lnTo>
                    <a:pt x="245100" y="55999"/>
                  </a:lnTo>
                  <a:lnTo>
                    <a:pt x="264356" y="93546"/>
                  </a:lnTo>
                  <a:lnTo>
                    <a:pt x="271272" y="136778"/>
                  </a:lnTo>
                  <a:lnTo>
                    <a:pt x="264356" y="180011"/>
                  </a:lnTo>
                  <a:lnTo>
                    <a:pt x="245100" y="217558"/>
                  </a:lnTo>
                  <a:lnTo>
                    <a:pt x="215738" y="247167"/>
                  </a:lnTo>
                  <a:lnTo>
                    <a:pt x="178505" y="266584"/>
                  </a:lnTo>
                  <a:lnTo>
                    <a:pt x="135636" y="273557"/>
                  </a:lnTo>
                  <a:lnTo>
                    <a:pt x="92766" y="266584"/>
                  </a:lnTo>
                  <a:lnTo>
                    <a:pt x="55533" y="247167"/>
                  </a:lnTo>
                  <a:lnTo>
                    <a:pt x="26171" y="217558"/>
                  </a:lnTo>
                  <a:lnTo>
                    <a:pt x="6915" y="180011"/>
                  </a:lnTo>
                  <a:lnTo>
                    <a:pt x="0" y="136778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182568" y="4003495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990331" y="6453378"/>
            <a:ext cx="1802130" cy="360680"/>
            <a:chOff x="7990331" y="6453378"/>
            <a:chExt cx="1802130" cy="360680"/>
          </a:xfrm>
        </p:grpSpPr>
        <p:sp>
          <p:nvSpPr>
            <p:cNvPr id="33" name="object 33"/>
            <p:cNvSpPr/>
            <p:nvPr/>
          </p:nvSpPr>
          <p:spPr>
            <a:xfrm>
              <a:off x="8171687" y="6592062"/>
              <a:ext cx="1540001" cy="21258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126348" y="6590925"/>
              <a:ext cx="1656714" cy="213360"/>
            </a:xfrm>
            <a:custGeom>
              <a:avLst/>
              <a:gdLst/>
              <a:ahLst/>
              <a:cxnLst/>
              <a:rect l="l" t="t" r="r" b="b"/>
              <a:pathLst>
                <a:path w="1656715" h="213359">
                  <a:moveTo>
                    <a:pt x="1656588" y="20739"/>
                  </a:moveTo>
                  <a:lnTo>
                    <a:pt x="1654958" y="12665"/>
                  </a:lnTo>
                  <a:lnTo>
                    <a:pt x="1650514" y="6073"/>
                  </a:lnTo>
                  <a:lnTo>
                    <a:pt x="1643922" y="1629"/>
                  </a:lnTo>
                  <a:lnTo>
                    <a:pt x="1635848" y="0"/>
                  </a:lnTo>
                  <a:lnTo>
                    <a:pt x="20739" y="0"/>
                  </a:lnTo>
                  <a:lnTo>
                    <a:pt x="12665" y="1629"/>
                  </a:lnTo>
                  <a:lnTo>
                    <a:pt x="6073" y="6073"/>
                  </a:lnTo>
                  <a:lnTo>
                    <a:pt x="1629" y="12665"/>
                  </a:lnTo>
                  <a:lnTo>
                    <a:pt x="0" y="20739"/>
                  </a:lnTo>
                  <a:lnTo>
                    <a:pt x="0" y="192608"/>
                  </a:lnTo>
                  <a:lnTo>
                    <a:pt x="1629" y="200683"/>
                  </a:lnTo>
                  <a:lnTo>
                    <a:pt x="6073" y="207279"/>
                  </a:lnTo>
                  <a:lnTo>
                    <a:pt x="12665" y="211728"/>
                  </a:lnTo>
                  <a:lnTo>
                    <a:pt x="20739" y="213359"/>
                  </a:lnTo>
                  <a:lnTo>
                    <a:pt x="1635848" y="213359"/>
                  </a:lnTo>
                  <a:lnTo>
                    <a:pt x="1643922" y="211728"/>
                  </a:lnTo>
                  <a:lnTo>
                    <a:pt x="1650514" y="207279"/>
                  </a:lnTo>
                  <a:lnTo>
                    <a:pt x="1654958" y="200683"/>
                  </a:lnTo>
                  <a:lnTo>
                    <a:pt x="1656588" y="192608"/>
                  </a:lnTo>
                  <a:lnTo>
                    <a:pt x="1656588" y="20739"/>
                  </a:lnTo>
                  <a:close/>
                </a:path>
              </a:pathLst>
            </a:custGeom>
            <a:ln w="1904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990331" y="6453378"/>
              <a:ext cx="271780" cy="273050"/>
            </a:xfrm>
            <a:custGeom>
              <a:avLst/>
              <a:gdLst/>
              <a:ahLst/>
              <a:cxnLst/>
              <a:rect l="l" t="t" r="r" b="b"/>
              <a:pathLst>
                <a:path w="271779" h="273050">
                  <a:moveTo>
                    <a:pt x="135636" y="0"/>
                  </a:moveTo>
                  <a:lnTo>
                    <a:pt x="92766" y="6953"/>
                  </a:lnTo>
                  <a:lnTo>
                    <a:pt x="55533" y="26315"/>
                  </a:lnTo>
                  <a:lnTo>
                    <a:pt x="26171" y="55840"/>
                  </a:lnTo>
                  <a:lnTo>
                    <a:pt x="6915" y="93283"/>
                  </a:lnTo>
                  <a:lnTo>
                    <a:pt x="0" y="136398"/>
                  </a:lnTo>
                  <a:lnTo>
                    <a:pt x="6915" y="179512"/>
                  </a:lnTo>
                  <a:lnTo>
                    <a:pt x="26171" y="216955"/>
                  </a:lnTo>
                  <a:lnTo>
                    <a:pt x="55533" y="246480"/>
                  </a:lnTo>
                  <a:lnTo>
                    <a:pt x="92766" y="265842"/>
                  </a:lnTo>
                  <a:lnTo>
                    <a:pt x="135636" y="272796"/>
                  </a:lnTo>
                  <a:lnTo>
                    <a:pt x="178505" y="265842"/>
                  </a:lnTo>
                  <a:lnTo>
                    <a:pt x="215738" y="246480"/>
                  </a:lnTo>
                  <a:lnTo>
                    <a:pt x="245100" y="216955"/>
                  </a:lnTo>
                  <a:lnTo>
                    <a:pt x="264356" y="179512"/>
                  </a:lnTo>
                  <a:lnTo>
                    <a:pt x="271272" y="136398"/>
                  </a:lnTo>
                  <a:lnTo>
                    <a:pt x="264356" y="93283"/>
                  </a:lnTo>
                  <a:lnTo>
                    <a:pt x="245100" y="55840"/>
                  </a:lnTo>
                  <a:lnTo>
                    <a:pt x="215738" y="26315"/>
                  </a:lnTo>
                  <a:lnTo>
                    <a:pt x="178505" y="6953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074496" y="647582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35458" y="2199137"/>
            <a:ext cx="5279390" cy="517525"/>
          </a:xfrm>
          <a:custGeom>
            <a:avLst/>
            <a:gdLst/>
            <a:ahLst/>
            <a:cxnLst/>
            <a:rect l="l" t="t" r="r" b="b"/>
            <a:pathLst>
              <a:path w="5279390" h="517525">
                <a:moveTo>
                  <a:pt x="5228831" y="0"/>
                </a:moveTo>
                <a:lnTo>
                  <a:pt x="50304" y="0"/>
                </a:lnTo>
                <a:lnTo>
                  <a:pt x="30727" y="3952"/>
                </a:lnTo>
                <a:lnTo>
                  <a:pt x="14736" y="14732"/>
                </a:lnTo>
                <a:lnTo>
                  <a:pt x="3954" y="30721"/>
                </a:lnTo>
                <a:lnTo>
                  <a:pt x="0" y="50304"/>
                </a:lnTo>
                <a:lnTo>
                  <a:pt x="0" y="467080"/>
                </a:lnTo>
                <a:lnTo>
                  <a:pt x="3954" y="486665"/>
                </a:lnTo>
                <a:lnTo>
                  <a:pt x="14736" y="502659"/>
                </a:lnTo>
                <a:lnTo>
                  <a:pt x="30727" y="513443"/>
                </a:lnTo>
                <a:lnTo>
                  <a:pt x="50304" y="517398"/>
                </a:lnTo>
                <a:lnTo>
                  <a:pt x="5228831" y="517398"/>
                </a:lnTo>
                <a:lnTo>
                  <a:pt x="5248408" y="513443"/>
                </a:lnTo>
                <a:lnTo>
                  <a:pt x="5264399" y="502659"/>
                </a:lnTo>
                <a:lnTo>
                  <a:pt x="5275181" y="486665"/>
                </a:lnTo>
                <a:lnTo>
                  <a:pt x="5279136" y="467080"/>
                </a:lnTo>
                <a:lnTo>
                  <a:pt x="5279136" y="50304"/>
                </a:lnTo>
                <a:lnTo>
                  <a:pt x="5275181" y="30721"/>
                </a:lnTo>
                <a:lnTo>
                  <a:pt x="5264399" y="14732"/>
                </a:lnTo>
                <a:lnTo>
                  <a:pt x="5248408" y="3952"/>
                </a:lnTo>
                <a:lnTo>
                  <a:pt x="522883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09392" y="2252145"/>
            <a:ext cx="3004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10" dirty="0">
                <a:latin typeface="Calibri"/>
                <a:cs typeface="Calibri"/>
              </a:rPr>
              <a:t>Request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HTML page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static</a:t>
            </a:r>
            <a:r>
              <a:rPr sz="1200" spc="-5" dirty="0">
                <a:latin typeface="Calibri"/>
                <a:cs typeface="Calibri"/>
              </a:rPr>
              <a:t> URL</a:t>
            </a:r>
            <a:endParaRPr sz="12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5" dirty="0">
                <a:latin typeface="Calibri"/>
                <a:cs typeface="Calibri"/>
              </a:rPr>
              <a:t>Assign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response to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8297" y="2052066"/>
            <a:ext cx="274320" cy="287655"/>
          </a:xfrm>
          <a:custGeom>
            <a:avLst/>
            <a:gdLst/>
            <a:ahLst/>
            <a:cxnLst/>
            <a:rect l="l" t="t" r="r" b="b"/>
            <a:pathLst>
              <a:path w="274320" h="287655">
                <a:moveTo>
                  <a:pt x="137160" y="0"/>
                </a:moveTo>
                <a:lnTo>
                  <a:pt x="93805" y="7323"/>
                </a:lnTo>
                <a:lnTo>
                  <a:pt x="56153" y="27714"/>
                </a:lnTo>
                <a:lnTo>
                  <a:pt x="26462" y="58808"/>
                </a:lnTo>
                <a:lnTo>
                  <a:pt x="6992" y="98238"/>
                </a:lnTo>
                <a:lnTo>
                  <a:pt x="0" y="143637"/>
                </a:lnTo>
                <a:lnTo>
                  <a:pt x="6992" y="189035"/>
                </a:lnTo>
                <a:lnTo>
                  <a:pt x="26462" y="228465"/>
                </a:lnTo>
                <a:lnTo>
                  <a:pt x="56153" y="259559"/>
                </a:lnTo>
                <a:lnTo>
                  <a:pt x="93805" y="279950"/>
                </a:lnTo>
                <a:lnTo>
                  <a:pt x="137160" y="287274"/>
                </a:lnTo>
                <a:lnTo>
                  <a:pt x="180514" y="279950"/>
                </a:lnTo>
                <a:lnTo>
                  <a:pt x="218166" y="259559"/>
                </a:lnTo>
                <a:lnTo>
                  <a:pt x="247857" y="228465"/>
                </a:lnTo>
                <a:lnTo>
                  <a:pt x="267327" y="189035"/>
                </a:lnTo>
                <a:lnTo>
                  <a:pt x="274320" y="143637"/>
                </a:lnTo>
                <a:lnTo>
                  <a:pt x="267327" y="98238"/>
                </a:lnTo>
                <a:lnTo>
                  <a:pt x="247857" y="58808"/>
                </a:lnTo>
                <a:lnTo>
                  <a:pt x="218166" y="27714"/>
                </a:lnTo>
                <a:lnTo>
                  <a:pt x="180514" y="7323"/>
                </a:lnTo>
                <a:lnTo>
                  <a:pt x="13716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83766" y="20816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8297" y="2951988"/>
            <a:ext cx="5424170" cy="664845"/>
            <a:chOff x="98297" y="2951988"/>
            <a:chExt cx="5424170" cy="664845"/>
          </a:xfrm>
        </p:grpSpPr>
        <p:sp>
          <p:nvSpPr>
            <p:cNvPr id="42" name="object 42"/>
            <p:cNvSpPr/>
            <p:nvPr/>
          </p:nvSpPr>
          <p:spPr>
            <a:xfrm>
              <a:off x="242315" y="3099054"/>
              <a:ext cx="5280025" cy="517525"/>
            </a:xfrm>
            <a:custGeom>
              <a:avLst/>
              <a:gdLst/>
              <a:ahLst/>
              <a:cxnLst/>
              <a:rect l="l" t="t" r="r" b="b"/>
              <a:pathLst>
                <a:path w="5280025" h="517525">
                  <a:moveTo>
                    <a:pt x="5229593" y="0"/>
                  </a:moveTo>
                  <a:lnTo>
                    <a:pt x="50304" y="0"/>
                  </a:lnTo>
                  <a:lnTo>
                    <a:pt x="30721" y="3952"/>
                  </a:lnTo>
                  <a:lnTo>
                    <a:pt x="14732" y="14732"/>
                  </a:lnTo>
                  <a:lnTo>
                    <a:pt x="3952" y="30721"/>
                  </a:lnTo>
                  <a:lnTo>
                    <a:pt x="0" y="50304"/>
                  </a:lnTo>
                  <a:lnTo>
                    <a:pt x="0" y="467093"/>
                  </a:lnTo>
                  <a:lnTo>
                    <a:pt x="3952" y="486676"/>
                  </a:lnTo>
                  <a:lnTo>
                    <a:pt x="14731" y="502666"/>
                  </a:lnTo>
                  <a:lnTo>
                    <a:pt x="30721" y="513445"/>
                  </a:lnTo>
                  <a:lnTo>
                    <a:pt x="50304" y="517398"/>
                  </a:lnTo>
                  <a:lnTo>
                    <a:pt x="5229593" y="517398"/>
                  </a:lnTo>
                  <a:lnTo>
                    <a:pt x="5249176" y="513445"/>
                  </a:lnTo>
                  <a:lnTo>
                    <a:pt x="5265166" y="502666"/>
                  </a:lnTo>
                  <a:lnTo>
                    <a:pt x="5275945" y="486676"/>
                  </a:lnTo>
                  <a:lnTo>
                    <a:pt x="5279898" y="467093"/>
                  </a:lnTo>
                  <a:lnTo>
                    <a:pt x="5279898" y="50304"/>
                  </a:lnTo>
                  <a:lnTo>
                    <a:pt x="5275945" y="30721"/>
                  </a:lnTo>
                  <a:lnTo>
                    <a:pt x="5265166" y="14732"/>
                  </a:lnTo>
                  <a:lnTo>
                    <a:pt x="5249176" y="3952"/>
                  </a:lnTo>
                  <a:lnTo>
                    <a:pt x="522959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8297" y="2951988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2"/>
                  </a:lnTo>
                  <a:lnTo>
                    <a:pt x="58962" y="27786"/>
                  </a:lnTo>
                  <a:lnTo>
                    <a:pt x="27786" y="58962"/>
                  </a:lnTo>
                  <a:lnTo>
                    <a:pt x="7342" y="98496"/>
                  </a:lnTo>
                  <a:lnTo>
                    <a:pt x="0" y="144017"/>
                  </a:lnTo>
                  <a:lnTo>
                    <a:pt x="7342" y="189539"/>
                  </a:lnTo>
                  <a:lnTo>
                    <a:pt x="27786" y="229073"/>
                  </a:lnTo>
                  <a:lnTo>
                    <a:pt x="58962" y="260249"/>
                  </a:lnTo>
                  <a:lnTo>
                    <a:pt x="98496" y="280693"/>
                  </a:lnTo>
                  <a:lnTo>
                    <a:pt x="144018" y="288035"/>
                  </a:lnTo>
                  <a:lnTo>
                    <a:pt x="189539" y="280693"/>
                  </a:lnTo>
                  <a:lnTo>
                    <a:pt x="229073" y="260249"/>
                  </a:lnTo>
                  <a:lnTo>
                    <a:pt x="260249" y="229073"/>
                  </a:lnTo>
                  <a:lnTo>
                    <a:pt x="280693" y="189539"/>
                  </a:lnTo>
                  <a:lnTo>
                    <a:pt x="288036" y="144017"/>
                  </a:lnTo>
                  <a:lnTo>
                    <a:pt x="280693" y="98496"/>
                  </a:lnTo>
                  <a:lnTo>
                    <a:pt x="260249" y="58962"/>
                  </a:lnTo>
                  <a:lnTo>
                    <a:pt x="229073" y="27786"/>
                  </a:lnTo>
                  <a:lnTo>
                    <a:pt x="189539" y="7342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91364" y="2981986"/>
            <a:ext cx="4269740" cy="56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9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  <a:p>
            <a:pPr marL="422909" indent="-286385">
              <a:lnSpc>
                <a:spcPts val="1390"/>
              </a:lnSpc>
              <a:buFont typeface="Arial"/>
              <a:buChar char="•"/>
              <a:tabLst>
                <a:tab pos="422909" algn="l"/>
                <a:tab pos="423545" algn="l"/>
              </a:tabLst>
            </a:pP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BeautifulSoup object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HTML </a:t>
            </a:r>
            <a:r>
              <a:rPr sz="1200" spc="-10" dirty="0">
                <a:latin typeface="Calibri"/>
                <a:cs typeface="Calibri"/>
              </a:rPr>
              <a:t>response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  <a:p>
            <a:pPr marL="422909" indent="-286385">
              <a:lnSpc>
                <a:spcPct val="100000"/>
              </a:lnSpc>
              <a:buFont typeface="Arial"/>
              <a:buChar char="•"/>
              <a:tabLst>
                <a:tab pos="422909" algn="l"/>
                <a:tab pos="423545" algn="l"/>
              </a:tabLst>
            </a:pPr>
            <a:r>
              <a:rPr sz="1200" spc="-5" dirty="0">
                <a:latin typeface="Calibri"/>
                <a:cs typeface="Calibri"/>
              </a:rPr>
              <a:t>Find </a:t>
            </a:r>
            <a:r>
              <a:rPr sz="1200" dirty="0">
                <a:latin typeface="Calibri"/>
                <a:cs typeface="Calibri"/>
              </a:rPr>
              <a:t>all </a:t>
            </a:r>
            <a:r>
              <a:rPr sz="1200" spc="-5" dirty="0">
                <a:latin typeface="Calibri"/>
                <a:cs typeface="Calibri"/>
              </a:rPr>
              <a:t>tables </a:t>
            </a:r>
            <a:r>
              <a:rPr sz="1200" dirty="0">
                <a:latin typeface="Calibri"/>
                <a:cs typeface="Calibri"/>
              </a:rPr>
              <a:t>within the </a:t>
            </a:r>
            <a:r>
              <a:rPr sz="1200" spc="-5" dirty="0">
                <a:latin typeface="Calibri"/>
                <a:cs typeface="Calibri"/>
              </a:rPr>
              <a:t>HTML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page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98297" y="4752594"/>
            <a:ext cx="5424170" cy="886460"/>
            <a:chOff x="98297" y="4752594"/>
            <a:chExt cx="5424170" cy="886460"/>
          </a:xfrm>
        </p:grpSpPr>
        <p:sp>
          <p:nvSpPr>
            <p:cNvPr id="46" name="object 46"/>
            <p:cNvSpPr/>
            <p:nvPr/>
          </p:nvSpPr>
          <p:spPr>
            <a:xfrm>
              <a:off x="242315" y="4899656"/>
              <a:ext cx="5280025" cy="739140"/>
            </a:xfrm>
            <a:custGeom>
              <a:avLst/>
              <a:gdLst/>
              <a:ahLst/>
              <a:cxnLst/>
              <a:rect l="l" t="t" r="r" b="b"/>
              <a:pathLst>
                <a:path w="5280025" h="739139">
                  <a:moveTo>
                    <a:pt x="5208028" y="0"/>
                  </a:moveTo>
                  <a:lnTo>
                    <a:pt x="71869" y="0"/>
                  </a:lnTo>
                  <a:lnTo>
                    <a:pt x="43891" y="5648"/>
                  </a:lnTo>
                  <a:lnTo>
                    <a:pt x="21047" y="21051"/>
                  </a:lnTo>
                  <a:lnTo>
                    <a:pt x="5646" y="43896"/>
                  </a:lnTo>
                  <a:lnTo>
                    <a:pt x="0" y="71869"/>
                  </a:lnTo>
                  <a:lnTo>
                    <a:pt x="0" y="667283"/>
                  </a:lnTo>
                  <a:lnTo>
                    <a:pt x="5646" y="695254"/>
                  </a:lnTo>
                  <a:lnTo>
                    <a:pt x="21047" y="718094"/>
                  </a:lnTo>
                  <a:lnTo>
                    <a:pt x="43891" y="733493"/>
                  </a:lnTo>
                  <a:lnTo>
                    <a:pt x="71869" y="739139"/>
                  </a:lnTo>
                  <a:lnTo>
                    <a:pt x="5208028" y="739139"/>
                  </a:lnTo>
                  <a:lnTo>
                    <a:pt x="5236006" y="733493"/>
                  </a:lnTo>
                  <a:lnTo>
                    <a:pt x="5258850" y="718094"/>
                  </a:lnTo>
                  <a:lnTo>
                    <a:pt x="5274251" y="695254"/>
                  </a:lnTo>
                  <a:lnTo>
                    <a:pt x="5279898" y="667283"/>
                  </a:lnTo>
                  <a:lnTo>
                    <a:pt x="5279898" y="71869"/>
                  </a:lnTo>
                  <a:lnTo>
                    <a:pt x="5274251" y="43896"/>
                  </a:lnTo>
                  <a:lnTo>
                    <a:pt x="5258850" y="21051"/>
                  </a:lnTo>
                  <a:lnTo>
                    <a:pt x="5236006" y="5648"/>
                  </a:lnTo>
                  <a:lnTo>
                    <a:pt x="52080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8297" y="4752594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2"/>
                  </a:lnTo>
                  <a:lnTo>
                    <a:pt x="58962" y="27786"/>
                  </a:lnTo>
                  <a:lnTo>
                    <a:pt x="27786" y="58962"/>
                  </a:lnTo>
                  <a:lnTo>
                    <a:pt x="7342" y="98496"/>
                  </a:lnTo>
                  <a:lnTo>
                    <a:pt x="0" y="144017"/>
                  </a:lnTo>
                  <a:lnTo>
                    <a:pt x="7342" y="189539"/>
                  </a:lnTo>
                  <a:lnTo>
                    <a:pt x="27786" y="229073"/>
                  </a:lnTo>
                  <a:lnTo>
                    <a:pt x="58962" y="260249"/>
                  </a:lnTo>
                  <a:lnTo>
                    <a:pt x="98496" y="280693"/>
                  </a:lnTo>
                  <a:lnTo>
                    <a:pt x="144018" y="288035"/>
                  </a:lnTo>
                  <a:lnTo>
                    <a:pt x="189539" y="280693"/>
                  </a:lnTo>
                  <a:lnTo>
                    <a:pt x="229073" y="260249"/>
                  </a:lnTo>
                  <a:lnTo>
                    <a:pt x="260249" y="229073"/>
                  </a:lnTo>
                  <a:lnTo>
                    <a:pt x="280693" y="189539"/>
                  </a:lnTo>
                  <a:lnTo>
                    <a:pt x="288036" y="144017"/>
                  </a:lnTo>
                  <a:lnTo>
                    <a:pt x="280693" y="98496"/>
                  </a:lnTo>
                  <a:lnTo>
                    <a:pt x="260249" y="58962"/>
                  </a:lnTo>
                  <a:lnTo>
                    <a:pt x="229073" y="27786"/>
                  </a:lnTo>
                  <a:lnTo>
                    <a:pt x="189539" y="7342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91364" y="4782618"/>
            <a:ext cx="5249545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  <a:p>
            <a:pPr marL="429259" indent="-286385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429259" algn="l"/>
                <a:tab pos="429895" algn="l"/>
              </a:tabLst>
            </a:pPr>
            <a:r>
              <a:rPr sz="1200" spc="-5" dirty="0">
                <a:latin typeface="Calibri"/>
                <a:cs typeface="Calibri"/>
              </a:rPr>
              <a:t>Use the column names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5" dirty="0">
                <a:latin typeface="Calibri"/>
                <a:cs typeface="Calibri"/>
              </a:rPr>
              <a:t>keys </a:t>
            </a:r>
            <a:r>
              <a:rPr sz="1200" dirty="0">
                <a:latin typeface="Calibri"/>
                <a:cs typeface="Calibri"/>
              </a:rPr>
              <a:t>in a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dictionary</a:t>
            </a:r>
            <a:endParaRPr sz="1200">
              <a:latin typeface="Calibri"/>
              <a:cs typeface="Calibri"/>
            </a:endParaRPr>
          </a:p>
          <a:p>
            <a:pPr marL="429259" marR="5080" indent="-285750">
              <a:lnSpc>
                <a:spcPct val="100000"/>
              </a:lnSpc>
              <a:buFont typeface="Arial"/>
              <a:buChar char="•"/>
              <a:tabLst>
                <a:tab pos="429259" algn="l"/>
                <a:tab pos="429895" algn="l"/>
              </a:tabLst>
            </a:pPr>
            <a:r>
              <a:rPr sz="1200" spc="-5" dirty="0">
                <a:latin typeface="Calibri"/>
                <a:cs typeface="Calibri"/>
              </a:rPr>
              <a:t>Use </a:t>
            </a:r>
            <a:r>
              <a:rPr sz="1200" spc="-10" dirty="0">
                <a:latin typeface="Calibri"/>
                <a:cs typeface="Calibri"/>
              </a:rPr>
              <a:t>custom </a:t>
            </a:r>
            <a:r>
              <a:rPr sz="1200" spc="-5" dirty="0">
                <a:latin typeface="Calibri"/>
                <a:cs typeface="Calibri"/>
              </a:rPr>
              <a:t>functions and logic </a:t>
            </a:r>
            <a:r>
              <a:rPr sz="1200" spc="-10" dirty="0">
                <a:latin typeface="Calibri"/>
                <a:cs typeface="Calibri"/>
              </a:rPr>
              <a:t>to parse </a:t>
            </a:r>
            <a:r>
              <a:rPr sz="1200" dirty="0">
                <a:latin typeface="Calibri"/>
                <a:cs typeface="Calibri"/>
              </a:rPr>
              <a:t>all </a:t>
            </a:r>
            <a:r>
              <a:rPr sz="1200" spc="-5" dirty="0">
                <a:latin typeface="Calibri"/>
                <a:cs typeface="Calibri"/>
              </a:rPr>
              <a:t>launch tables </a:t>
            </a:r>
            <a:r>
              <a:rPr sz="1200" spc="-5" dirty="0">
                <a:solidFill>
                  <a:srgbClr val="4471C4"/>
                </a:solidFill>
                <a:latin typeface="Calibri"/>
                <a:cs typeface="Calibri"/>
              </a:rPr>
              <a:t>(see Appendix) </a:t>
            </a:r>
            <a:r>
              <a:rPr sz="1200" spc="-10" dirty="0">
                <a:latin typeface="Calibri"/>
                <a:cs typeface="Calibri"/>
              </a:rPr>
              <a:t>to </a:t>
            </a:r>
            <a:r>
              <a:rPr sz="1200" spc="-5" dirty="0">
                <a:latin typeface="Calibri"/>
                <a:cs typeface="Calibri"/>
              </a:rPr>
              <a:t>fill 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dictionary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values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98297" y="5874258"/>
            <a:ext cx="5424170" cy="506730"/>
            <a:chOff x="98297" y="5874258"/>
            <a:chExt cx="5424170" cy="506730"/>
          </a:xfrm>
        </p:grpSpPr>
        <p:sp>
          <p:nvSpPr>
            <p:cNvPr id="50" name="object 50"/>
            <p:cNvSpPr/>
            <p:nvPr/>
          </p:nvSpPr>
          <p:spPr>
            <a:xfrm>
              <a:off x="242315" y="6021329"/>
              <a:ext cx="5280025" cy="360045"/>
            </a:xfrm>
            <a:custGeom>
              <a:avLst/>
              <a:gdLst/>
              <a:ahLst/>
              <a:cxnLst/>
              <a:rect l="l" t="t" r="r" b="b"/>
              <a:pathLst>
                <a:path w="5280025" h="360045">
                  <a:moveTo>
                    <a:pt x="5244934" y="0"/>
                  </a:moveTo>
                  <a:lnTo>
                    <a:pt x="34963" y="0"/>
                  </a:lnTo>
                  <a:lnTo>
                    <a:pt x="21356" y="2746"/>
                  </a:lnTo>
                  <a:lnTo>
                    <a:pt x="10242" y="10237"/>
                  </a:lnTo>
                  <a:lnTo>
                    <a:pt x="2748" y="21350"/>
                  </a:lnTo>
                  <a:lnTo>
                    <a:pt x="0" y="34963"/>
                  </a:lnTo>
                  <a:lnTo>
                    <a:pt x="0" y="324688"/>
                  </a:lnTo>
                  <a:lnTo>
                    <a:pt x="2748" y="338302"/>
                  </a:lnTo>
                  <a:lnTo>
                    <a:pt x="10242" y="349419"/>
                  </a:lnTo>
                  <a:lnTo>
                    <a:pt x="21356" y="356915"/>
                  </a:lnTo>
                  <a:lnTo>
                    <a:pt x="34963" y="359663"/>
                  </a:lnTo>
                  <a:lnTo>
                    <a:pt x="5244934" y="359663"/>
                  </a:lnTo>
                  <a:lnTo>
                    <a:pt x="5258541" y="356915"/>
                  </a:lnTo>
                  <a:lnTo>
                    <a:pt x="5269655" y="349419"/>
                  </a:lnTo>
                  <a:lnTo>
                    <a:pt x="5277149" y="338302"/>
                  </a:lnTo>
                  <a:lnTo>
                    <a:pt x="5279898" y="324688"/>
                  </a:lnTo>
                  <a:lnTo>
                    <a:pt x="5279898" y="34963"/>
                  </a:lnTo>
                  <a:lnTo>
                    <a:pt x="5277149" y="21350"/>
                  </a:lnTo>
                  <a:lnTo>
                    <a:pt x="5269655" y="10237"/>
                  </a:lnTo>
                  <a:lnTo>
                    <a:pt x="5258541" y="2746"/>
                  </a:lnTo>
                  <a:lnTo>
                    <a:pt x="524493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8297" y="5874258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2"/>
                  </a:lnTo>
                  <a:lnTo>
                    <a:pt x="58962" y="27786"/>
                  </a:lnTo>
                  <a:lnTo>
                    <a:pt x="27786" y="58962"/>
                  </a:lnTo>
                  <a:lnTo>
                    <a:pt x="7342" y="98496"/>
                  </a:lnTo>
                  <a:lnTo>
                    <a:pt x="0" y="144018"/>
                  </a:lnTo>
                  <a:lnTo>
                    <a:pt x="7342" y="189539"/>
                  </a:lnTo>
                  <a:lnTo>
                    <a:pt x="27786" y="229073"/>
                  </a:lnTo>
                  <a:lnTo>
                    <a:pt x="58962" y="260249"/>
                  </a:lnTo>
                  <a:lnTo>
                    <a:pt x="98496" y="280693"/>
                  </a:lnTo>
                  <a:lnTo>
                    <a:pt x="144018" y="288036"/>
                  </a:lnTo>
                  <a:lnTo>
                    <a:pt x="189539" y="280693"/>
                  </a:lnTo>
                  <a:lnTo>
                    <a:pt x="229073" y="260249"/>
                  </a:lnTo>
                  <a:lnTo>
                    <a:pt x="260249" y="229073"/>
                  </a:lnTo>
                  <a:lnTo>
                    <a:pt x="280693" y="189539"/>
                  </a:lnTo>
                  <a:lnTo>
                    <a:pt x="288036" y="144018"/>
                  </a:lnTo>
                  <a:lnTo>
                    <a:pt x="280693" y="98496"/>
                  </a:lnTo>
                  <a:lnTo>
                    <a:pt x="260249" y="58962"/>
                  </a:lnTo>
                  <a:lnTo>
                    <a:pt x="229073" y="27786"/>
                  </a:lnTo>
                  <a:lnTo>
                    <a:pt x="189539" y="7342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91364" y="5904279"/>
            <a:ext cx="43084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  <a:p>
            <a:pPr marL="418465" indent="-286385">
              <a:lnSpc>
                <a:spcPct val="100000"/>
              </a:lnSpc>
              <a:buFont typeface="Arial"/>
              <a:buChar char="•"/>
              <a:tabLst>
                <a:tab pos="418465" algn="l"/>
                <a:tab pos="419100" algn="l"/>
              </a:tabLst>
            </a:pPr>
            <a:r>
              <a:rPr sz="1200" spc="-10" dirty="0">
                <a:latin typeface="Calibri"/>
                <a:cs typeface="Calibri"/>
              </a:rPr>
              <a:t>Convert </a:t>
            </a:r>
            <a:r>
              <a:rPr sz="1200" spc="-5" dirty="0">
                <a:latin typeface="Calibri"/>
                <a:cs typeface="Calibri"/>
              </a:rPr>
              <a:t>the dictionary </a:t>
            </a:r>
            <a:r>
              <a:rPr sz="1200" spc="-10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Pandas DataFrame </a:t>
            </a:r>
            <a:r>
              <a:rPr sz="1200" spc="-5" dirty="0">
                <a:latin typeface="Calibri"/>
                <a:cs typeface="Calibri"/>
              </a:rPr>
              <a:t>ready </a:t>
            </a:r>
            <a:r>
              <a:rPr sz="1200" spc="-10" dirty="0">
                <a:latin typeface="Calibri"/>
                <a:cs typeface="Calibri"/>
              </a:rPr>
              <a:t>for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export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42315" y="3999738"/>
            <a:ext cx="5280025" cy="517525"/>
          </a:xfrm>
          <a:custGeom>
            <a:avLst/>
            <a:gdLst/>
            <a:ahLst/>
            <a:cxnLst/>
            <a:rect l="l" t="t" r="r" b="b"/>
            <a:pathLst>
              <a:path w="5280025" h="517525">
                <a:moveTo>
                  <a:pt x="5229593" y="0"/>
                </a:moveTo>
                <a:lnTo>
                  <a:pt x="50304" y="0"/>
                </a:lnTo>
                <a:lnTo>
                  <a:pt x="30721" y="3952"/>
                </a:lnTo>
                <a:lnTo>
                  <a:pt x="14732" y="14732"/>
                </a:lnTo>
                <a:lnTo>
                  <a:pt x="3952" y="30721"/>
                </a:lnTo>
                <a:lnTo>
                  <a:pt x="0" y="50304"/>
                </a:lnTo>
                <a:lnTo>
                  <a:pt x="0" y="467093"/>
                </a:lnTo>
                <a:lnTo>
                  <a:pt x="3952" y="486676"/>
                </a:lnTo>
                <a:lnTo>
                  <a:pt x="14731" y="502666"/>
                </a:lnTo>
                <a:lnTo>
                  <a:pt x="30721" y="513445"/>
                </a:lnTo>
                <a:lnTo>
                  <a:pt x="50304" y="517398"/>
                </a:lnTo>
                <a:lnTo>
                  <a:pt x="5229593" y="517398"/>
                </a:lnTo>
                <a:lnTo>
                  <a:pt x="5249176" y="513445"/>
                </a:lnTo>
                <a:lnTo>
                  <a:pt x="5265166" y="502666"/>
                </a:lnTo>
                <a:lnTo>
                  <a:pt x="5275945" y="486676"/>
                </a:lnTo>
                <a:lnTo>
                  <a:pt x="5279898" y="467093"/>
                </a:lnTo>
                <a:lnTo>
                  <a:pt x="5279898" y="50304"/>
                </a:lnTo>
                <a:lnTo>
                  <a:pt x="5275945" y="30721"/>
                </a:lnTo>
                <a:lnTo>
                  <a:pt x="5265166" y="14732"/>
                </a:lnTo>
                <a:lnTo>
                  <a:pt x="5249176" y="3952"/>
                </a:lnTo>
                <a:lnTo>
                  <a:pt x="5229593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316417" y="4144216"/>
            <a:ext cx="5103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200" spc="-5" dirty="0">
                <a:latin typeface="Calibri"/>
                <a:cs typeface="Calibri"/>
              </a:rPr>
              <a:t>Collect </a:t>
            </a:r>
            <a:r>
              <a:rPr sz="1200" dirty="0">
                <a:latin typeface="Calibri"/>
                <a:cs typeface="Calibri"/>
              </a:rPr>
              <a:t>all </a:t>
            </a:r>
            <a:r>
              <a:rPr sz="1200" spc="-5" dirty="0">
                <a:latin typeface="Calibri"/>
                <a:cs typeface="Calibri"/>
              </a:rPr>
              <a:t>column header names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tables </a:t>
            </a:r>
            <a:r>
              <a:rPr sz="1200" spc="-10" dirty="0">
                <a:latin typeface="Calibri"/>
                <a:cs typeface="Calibri"/>
              </a:rPr>
              <a:t>found </a:t>
            </a:r>
            <a:r>
              <a:rPr sz="1200" dirty="0">
                <a:latin typeface="Calibri"/>
                <a:cs typeface="Calibri"/>
              </a:rPr>
              <a:t>within the </a:t>
            </a:r>
            <a:r>
              <a:rPr sz="1200" spc="-5" dirty="0">
                <a:latin typeface="Calibri"/>
                <a:cs typeface="Calibri"/>
              </a:rPr>
              <a:t>HTML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8297" y="385267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18" y="0"/>
                </a:moveTo>
                <a:lnTo>
                  <a:pt x="98496" y="7342"/>
                </a:lnTo>
                <a:lnTo>
                  <a:pt x="58962" y="27786"/>
                </a:lnTo>
                <a:lnTo>
                  <a:pt x="27786" y="58962"/>
                </a:lnTo>
                <a:lnTo>
                  <a:pt x="7342" y="98496"/>
                </a:lnTo>
                <a:lnTo>
                  <a:pt x="0" y="144017"/>
                </a:lnTo>
                <a:lnTo>
                  <a:pt x="7342" y="189539"/>
                </a:lnTo>
                <a:lnTo>
                  <a:pt x="27786" y="229073"/>
                </a:lnTo>
                <a:lnTo>
                  <a:pt x="58962" y="260249"/>
                </a:lnTo>
                <a:lnTo>
                  <a:pt x="98496" y="280693"/>
                </a:lnTo>
                <a:lnTo>
                  <a:pt x="144018" y="288035"/>
                </a:lnTo>
                <a:lnTo>
                  <a:pt x="189539" y="280693"/>
                </a:lnTo>
                <a:lnTo>
                  <a:pt x="229073" y="260249"/>
                </a:lnTo>
                <a:lnTo>
                  <a:pt x="260249" y="229073"/>
                </a:lnTo>
                <a:lnTo>
                  <a:pt x="280693" y="189539"/>
                </a:lnTo>
                <a:lnTo>
                  <a:pt x="288036" y="144017"/>
                </a:lnTo>
                <a:lnTo>
                  <a:pt x="280693" y="98496"/>
                </a:lnTo>
                <a:lnTo>
                  <a:pt x="260249" y="58962"/>
                </a:lnTo>
                <a:lnTo>
                  <a:pt x="229073" y="27786"/>
                </a:lnTo>
                <a:lnTo>
                  <a:pt x="189539" y="7342"/>
                </a:lnTo>
                <a:lnTo>
                  <a:pt x="14401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91364" y="388230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096000" y="1005839"/>
            <a:ext cx="5709920" cy="818515"/>
          </a:xfrm>
          <a:custGeom>
            <a:avLst/>
            <a:gdLst/>
            <a:ahLst/>
            <a:cxnLst/>
            <a:rect l="l" t="t" r="r" b="b"/>
            <a:pathLst>
              <a:path w="5709920" h="818514">
                <a:moveTo>
                  <a:pt x="0" y="136398"/>
                </a:moveTo>
                <a:lnTo>
                  <a:pt x="6953" y="93283"/>
                </a:lnTo>
                <a:lnTo>
                  <a:pt x="26315" y="55840"/>
                </a:lnTo>
                <a:lnTo>
                  <a:pt x="55840" y="26315"/>
                </a:lnTo>
                <a:lnTo>
                  <a:pt x="93283" y="6953"/>
                </a:lnTo>
                <a:lnTo>
                  <a:pt x="136398" y="0"/>
                </a:lnTo>
                <a:lnTo>
                  <a:pt x="5573268" y="0"/>
                </a:lnTo>
                <a:lnTo>
                  <a:pt x="5616382" y="6953"/>
                </a:lnTo>
                <a:lnTo>
                  <a:pt x="5653825" y="26315"/>
                </a:lnTo>
                <a:lnTo>
                  <a:pt x="5683350" y="55840"/>
                </a:lnTo>
                <a:lnTo>
                  <a:pt x="5702712" y="93283"/>
                </a:lnTo>
                <a:lnTo>
                  <a:pt x="5709666" y="136398"/>
                </a:lnTo>
                <a:lnTo>
                  <a:pt x="5709666" y="681990"/>
                </a:lnTo>
                <a:lnTo>
                  <a:pt x="5702712" y="725104"/>
                </a:lnTo>
                <a:lnTo>
                  <a:pt x="5683350" y="762547"/>
                </a:lnTo>
                <a:lnTo>
                  <a:pt x="5653825" y="792072"/>
                </a:lnTo>
                <a:lnTo>
                  <a:pt x="5616382" y="811434"/>
                </a:lnTo>
                <a:lnTo>
                  <a:pt x="5573268" y="818388"/>
                </a:lnTo>
                <a:lnTo>
                  <a:pt x="136398" y="818388"/>
                </a:lnTo>
                <a:lnTo>
                  <a:pt x="93283" y="811434"/>
                </a:lnTo>
                <a:lnTo>
                  <a:pt x="55840" y="792072"/>
                </a:lnTo>
                <a:lnTo>
                  <a:pt x="26315" y="762547"/>
                </a:lnTo>
                <a:lnTo>
                  <a:pt x="6953" y="72510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28575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79A04DD-BBEF-3EBD-1191-7C6234BBE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580" y="297379"/>
            <a:ext cx="3004906" cy="1270328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8069580" y="335279"/>
              <a:ext cx="3011424" cy="123672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55296" y="320992"/>
              <a:ext cx="3040380" cy="1265555"/>
            </a:xfrm>
            <a:custGeom>
              <a:avLst/>
              <a:gdLst/>
              <a:ahLst/>
              <a:cxnLst/>
              <a:rect l="l" t="t" r="r" b="b"/>
              <a:pathLst>
                <a:path w="3040379" h="1265555">
                  <a:moveTo>
                    <a:pt x="119849" y="0"/>
                  </a:moveTo>
                  <a:lnTo>
                    <a:pt x="2920136" y="0"/>
                  </a:lnTo>
                  <a:lnTo>
                    <a:pt x="2943707" y="2374"/>
                  </a:lnTo>
                  <a:lnTo>
                    <a:pt x="2986874" y="20535"/>
                  </a:lnTo>
                  <a:lnTo>
                    <a:pt x="3019450" y="53124"/>
                  </a:lnTo>
                  <a:lnTo>
                    <a:pt x="3037624" y="96291"/>
                  </a:lnTo>
                  <a:lnTo>
                    <a:pt x="3039999" y="119849"/>
                  </a:lnTo>
                  <a:lnTo>
                    <a:pt x="3039999" y="1145451"/>
                  </a:lnTo>
                  <a:lnTo>
                    <a:pt x="3030588" y="1191679"/>
                  </a:lnTo>
                  <a:lnTo>
                    <a:pt x="3004731" y="1230033"/>
                  </a:lnTo>
                  <a:lnTo>
                    <a:pt x="2966377" y="1255890"/>
                  </a:lnTo>
                  <a:lnTo>
                    <a:pt x="2920136" y="1265301"/>
                  </a:lnTo>
                  <a:lnTo>
                    <a:pt x="119849" y="1265301"/>
                  </a:lnTo>
                  <a:lnTo>
                    <a:pt x="73621" y="1255890"/>
                  </a:lnTo>
                  <a:lnTo>
                    <a:pt x="35267" y="1230033"/>
                  </a:lnTo>
                  <a:lnTo>
                    <a:pt x="9410" y="1191679"/>
                  </a:lnTo>
                  <a:lnTo>
                    <a:pt x="0" y="1145451"/>
                  </a:lnTo>
                  <a:lnTo>
                    <a:pt x="0" y="119849"/>
                  </a:lnTo>
                  <a:lnTo>
                    <a:pt x="9410" y="73621"/>
                  </a:lnTo>
                  <a:lnTo>
                    <a:pt x="35267" y="35267"/>
                  </a:lnTo>
                  <a:lnTo>
                    <a:pt x="73621" y="9410"/>
                  </a:lnTo>
                  <a:lnTo>
                    <a:pt x="119849" y="0"/>
                  </a:lnTo>
                  <a:close/>
                </a:path>
              </a:pathLst>
            </a:custGeom>
            <a:grpFill/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314325"/>
            <a:ext cx="6499860" cy="1068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sz="3600" spc="-155" dirty="0"/>
              <a:t>DATA</a:t>
            </a:r>
            <a:r>
              <a:rPr sz="3600" spc="-5" dirty="0"/>
              <a:t> </a:t>
            </a:r>
            <a:r>
              <a:rPr sz="3600" spc="-20" dirty="0"/>
              <a:t>MANIPULATION/WRANGLING</a:t>
            </a:r>
            <a:endParaRPr sz="3600" dirty="0"/>
          </a:p>
          <a:p>
            <a:pPr marL="1029969">
              <a:lnSpc>
                <a:spcPts val="4105"/>
              </a:lnSpc>
            </a:pPr>
            <a:r>
              <a:rPr sz="3600" dirty="0"/>
              <a:t>–</a:t>
            </a:r>
            <a:r>
              <a:rPr sz="3600" spc="-10" dirty="0"/>
              <a:t> </a:t>
            </a:r>
            <a:r>
              <a:rPr sz="3600" spc="-60" dirty="0">
                <a:solidFill>
                  <a:srgbClr val="EC7C30"/>
                </a:solidFill>
              </a:rPr>
              <a:t>PANDAS</a:t>
            </a:r>
            <a:endParaRPr sz="3600" dirty="0"/>
          </a:p>
        </p:txBody>
      </p:sp>
      <p:sp>
        <p:nvSpPr>
          <p:cNvPr id="7" name="object 7"/>
          <p:cNvSpPr txBox="1"/>
          <p:nvPr/>
        </p:nvSpPr>
        <p:spPr>
          <a:xfrm>
            <a:off x="1602739" y="1552512"/>
            <a:ext cx="7207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20" dirty="0">
                <a:latin typeface="Calibri"/>
                <a:cs typeface="Calibri"/>
              </a:rPr>
              <a:t>n</a:t>
            </a:r>
            <a:r>
              <a:rPr sz="1600" spc="-25" dirty="0">
                <a:latin typeface="Calibri"/>
                <a:cs typeface="Calibri"/>
              </a:rPr>
              <a:t>te</a:t>
            </a:r>
            <a:r>
              <a:rPr sz="1600" spc="5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6939" y="1903794"/>
            <a:ext cx="6793865" cy="942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ts val="1595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The SpaceX </a:t>
            </a:r>
            <a:r>
              <a:rPr sz="1400" spc="-10" dirty="0">
                <a:latin typeface="Calibri"/>
                <a:cs typeface="Calibri"/>
              </a:rPr>
              <a:t>dataset contains </a:t>
            </a:r>
            <a:r>
              <a:rPr sz="1400" spc="-15" dirty="0">
                <a:latin typeface="Calibri"/>
                <a:cs typeface="Calibri"/>
              </a:rPr>
              <a:t>several </a:t>
            </a:r>
            <a:r>
              <a:rPr sz="1400" spc="-5" dirty="0">
                <a:latin typeface="Calibri"/>
                <a:cs typeface="Calibri"/>
              </a:rPr>
              <a:t>Space X launch </a:t>
            </a:r>
            <a:r>
              <a:rPr sz="1400" spc="-10" dirty="0">
                <a:latin typeface="Calibri"/>
                <a:cs typeface="Calibri"/>
              </a:rPr>
              <a:t>facilities, </a:t>
            </a:r>
            <a:r>
              <a:rPr sz="1400" spc="-5" dirty="0">
                <a:latin typeface="Calibri"/>
                <a:cs typeface="Calibri"/>
              </a:rPr>
              <a:t>and each </a:t>
            </a:r>
            <a:r>
              <a:rPr sz="1400" spc="-10" dirty="0">
                <a:latin typeface="Calibri"/>
                <a:cs typeface="Calibri"/>
              </a:rPr>
              <a:t>location </a:t>
            </a:r>
            <a:r>
              <a:rPr sz="1400" spc="-5" dirty="0">
                <a:latin typeface="Calibri"/>
                <a:cs typeface="Calibri"/>
              </a:rPr>
              <a:t>is in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the</a:t>
            </a:r>
            <a:endParaRPr sz="1400" dirty="0">
              <a:latin typeface="Calibri"/>
              <a:cs typeface="Calibri"/>
            </a:endParaRPr>
          </a:p>
          <a:p>
            <a:pPr marL="355600">
              <a:lnSpc>
                <a:spcPts val="1595"/>
              </a:lnSpc>
            </a:pPr>
            <a:r>
              <a:rPr sz="1400" dirty="0">
                <a:solidFill>
                  <a:srgbClr val="60AEEE"/>
                </a:solidFill>
                <a:latin typeface="Consolas"/>
                <a:cs typeface="Consolas"/>
              </a:rPr>
              <a:t>LaunchSite</a:t>
            </a:r>
            <a:r>
              <a:rPr sz="1400" spc="-44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alibri"/>
                <a:cs typeface="Calibri"/>
              </a:rPr>
              <a:t>column.</a:t>
            </a:r>
            <a:endParaRPr sz="1400" dirty="0">
              <a:latin typeface="Calibri"/>
              <a:cs typeface="Calibri"/>
            </a:endParaRPr>
          </a:p>
          <a:p>
            <a:pPr marL="355600" marR="5080" indent="-342900">
              <a:lnSpc>
                <a:spcPts val="1510"/>
              </a:lnSpc>
              <a:spcBef>
                <a:spcPts val="10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spc="-10" dirty="0">
                <a:latin typeface="Calibri"/>
                <a:cs typeface="Calibri"/>
              </a:rPr>
              <a:t>Each </a:t>
            </a:r>
            <a:r>
              <a:rPr sz="1400" spc="-5" dirty="0">
                <a:latin typeface="Calibri"/>
                <a:cs typeface="Calibri"/>
              </a:rPr>
              <a:t>launch aims </a:t>
            </a:r>
            <a:r>
              <a:rPr sz="1400" spc="-1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a </a:t>
            </a:r>
            <a:r>
              <a:rPr sz="1400" spc="-10" dirty="0">
                <a:latin typeface="Calibri"/>
                <a:cs typeface="Calibri"/>
              </a:rPr>
              <a:t>dedicated </a:t>
            </a:r>
            <a:r>
              <a:rPr sz="1400" spc="-5" dirty="0">
                <a:latin typeface="Calibri"/>
                <a:cs typeface="Calibri"/>
              </a:rPr>
              <a:t>orbit, and some of the common orbit types </a:t>
            </a:r>
            <a:r>
              <a:rPr sz="1400" spc="-10" dirty="0">
                <a:latin typeface="Calibri"/>
                <a:cs typeface="Calibri"/>
              </a:rPr>
              <a:t>are shown in 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figure </a:t>
            </a:r>
            <a:r>
              <a:rPr sz="1400" spc="-20" dirty="0">
                <a:latin typeface="Calibri"/>
                <a:cs typeface="Calibri"/>
              </a:rPr>
              <a:t>below. </a:t>
            </a:r>
            <a:r>
              <a:rPr sz="1400" spc="-5" dirty="0">
                <a:latin typeface="Calibri"/>
                <a:cs typeface="Calibri"/>
              </a:rPr>
              <a:t>The orbit type is in the </a:t>
            </a:r>
            <a:r>
              <a:rPr sz="1400" spc="-5" dirty="0">
                <a:latin typeface="Consolas"/>
                <a:cs typeface="Consolas"/>
              </a:rPr>
              <a:t>Orbit</a:t>
            </a:r>
            <a:r>
              <a:rPr sz="1400" spc="-28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alibri"/>
                <a:cs typeface="Calibri"/>
              </a:rPr>
              <a:t>column.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939" y="4966834"/>
            <a:ext cx="5199380" cy="139954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1075"/>
              </a:spcBef>
            </a:pPr>
            <a:r>
              <a:rPr sz="1600" spc="-5" dirty="0">
                <a:latin typeface="Calibri"/>
                <a:cs typeface="Calibri"/>
              </a:rPr>
              <a:t>Initial </a:t>
            </a:r>
            <a:r>
              <a:rPr sz="1600" spc="-15" dirty="0">
                <a:latin typeface="Calibri"/>
                <a:cs typeface="Calibri"/>
              </a:rPr>
              <a:t>Data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Exploration:</a:t>
            </a:r>
            <a:endParaRPr sz="16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4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Using the </a:t>
            </a:r>
            <a:r>
              <a:rPr sz="1400" dirty="0">
                <a:solidFill>
                  <a:srgbClr val="4471C4"/>
                </a:solidFill>
                <a:latin typeface="Consolas"/>
                <a:cs typeface="Consolas"/>
              </a:rPr>
              <a:t>.value_counts()</a:t>
            </a:r>
            <a:r>
              <a:rPr sz="1400" spc="-295" dirty="0">
                <a:solidFill>
                  <a:srgbClr val="4471C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latin typeface="Calibri"/>
                <a:cs typeface="Calibri"/>
              </a:rPr>
              <a:t>method to determine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following:</a:t>
            </a:r>
            <a:endParaRPr sz="1400" dirty="0">
              <a:latin typeface="Calibri"/>
              <a:cs typeface="Calibri"/>
            </a:endParaRPr>
          </a:p>
          <a:p>
            <a:pPr marL="532765" lvl="1" indent="-343535">
              <a:lnSpc>
                <a:spcPct val="100000"/>
              </a:lnSpc>
              <a:spcBef>
                <a:spcPts val="370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1200" spc="-5" dirty="0">
                <a:latin typeface="Calibri"/>
                <a:cs typeface="Calibri"/>
              </a:rPr>
              <a:t>Number of launches on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5" dirty="0">
                <a:latin typeface="Calibri"/>
                <a:cs typeface="Calibri"/>
              </a:rPr>
              <a:t> site</a:t>
            </a:r>
            <a:endParaRPr sz="1200" dirty="0">
              <a:latin typeface="Calibri"/>
              <a:cs typeface="Calibri"/>
            </a:endParaRPr>
          </a:p>
          <a:p>
            <a:pPr marL="532765" lvl="1" indent="-343535">
              <a:lnSpc>
                <a:spcPct val="100000"/>
              </a:lnSpc>
              <a:spcBef>
                <a:spcPts val="355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1200" spc="-5" dirty="0">
                <a:latin typeface="Calibri"/>
                <a:cs typeface="Calibri"/>
              </a:rPr>
              <a:t>Number and occurrence of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5" dirty="0">
                <a:latin typeface="Calibri"/>
                <a:cs typeface="Calibri"/>
              </a:rPr>
              <a:t> orbit</a:t>
            </a:r>
            <a:endParaRPr sz="1200" dirty="0">
              <a:latin typeface="Calibri"/>
              <a:cs typeface="Calibri"/>
            </a:endParaRPr>
          </a:p>
          <a:p>
            <a:pPr marL="532765" lvl="1" indent="-343535">
              <a:lnSpc>
                <a:spcPct val="100000"/>
              </a:lnSpc>
              <a:spcBef>
                <a:spcPts val="355"/>
              </a:spcBef>
              <a:buAutoNum type="arabicPeriod"/>
              <a:tabLst>
                <a:tab pos="532765" algn="l"/>
                <a:tab pos="533400" algn="l"/>
              </a:tabLst>
            </a:pPr>
            <a:r>
              <a:rPr sz="1200" spc="-5" dirty="0">
                <a:latin typeface="Calibri"/>
                <a:cs typeface="Calibri"/>
              </a:rPr>
              <a:t>Number and occurrence of landing </a:t>
            </a:r>
            <a:r>
              <a:rPr sz="1200" spc="-10" dirty="0">
                <a:latin typeface="Calibri"/>
                <a:cs typeface="Calibri"/>
              </a:rPr>
              <a:t>outcome </a:t>
            </a:r>
            <a:r>
              <a:rPr sz="1200" spc="-5" dirty="0">
                <a:latin typeface="Calibri"/>
                <a:cs typeface="Calibri"/>
              </a:rPr>
              <a:t>per orbit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type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52500" y="188976"/>
            <a:ext cx="10069195" cy="6398895"/>
            <a:chOff x="952500" y="188976"/>
            <a:chExt cx="10069195" cy="6398895"/>
          </a:xfrm>
        </p:grpSpPr>
        <p:sp>
          <p:nvSpPr>
            <p:cNvPr id="11" name="object 11"/>
            <p:cNvSpPr/>
            <p:nvPr/>
          </p:nvSpPr>
          <p:spPr>
            <a:xfrm>
              <a:off x="952500" y="3075431"/>
              <a:ext cx="2566415" cy="18516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76438" y="1790696"/>
              <a:ext cx="2821686" cy="25908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2152" y="1776412"/>
              <a:ext cx="2850515" cy="2619375"/>
            </a:xfrm>
            <a:custGeom>
              <a:avLst/>
              <a:gdLst/>
              <a:ahLst/>
              <a:cxnLst/>
              <a:rect l="l" t="t" r="r" b="b"/>
              <a:pathLst>
                <a:path w="2850515" h="2619375">
                  <a:moveTo>
                    <a:pt x="236220" y="0"/>
                  </a:moveTo>
                  <a:lnTo>
                    <a:pt x="2614041" y="0"/>
                  </a:lnTo>
                  <a:lnTo>
                    <a:pt x="2661056" y="4737"/>
                  </a:lnTo>
                  <a:lnTo>
                    <a:pt x="2705569" y="18554"/>
                  </a:lnTo>
                  <a:lnTo>
                    <a:pt x="2745841" y="40411"/>
                  </a:lnTo>
                  <a:lnTo>
                    <a:pt x="2780906" y="69354"/>
                  </a:lnTo>
                  <a:lnTo>
                    <a:pt x="2809849" y="104419"/>
                  </a:lnTo>
                  <a:lnTo>
                    <a:pt x="2831706" y="144691"/>
                  </a:lnTo>
                  <a:lnTo>
                    <a:pt x="2845523" y="189204"/>
                  </a:lnTo>
                  <a:lnTo>
                    <a:pt x="2850261" y="236220"/>
                  </a:lnTo>
                  <a:lnTo>
                    <a:pt x="2850261" y="2383155"/>
                  </a:lnTo>
                  <a:lnTo>
                    <a:pt x="2845523" y="2430170"/>
                  </a:lnTo>
                  <a:lnTo>
                    <a:pt x="2831706" y="2474683"/>
                  </a:lnTo>
                  <a:lnTo>
                    <a:pt x="2809849" y="2514955"/>
                  </a:lnTo>
                  <a:lnTo>
                    <a:pt x="2780906" y="2550020"/>
                  </a:lnTo>
                  <a:lnTo>
                    <a:pt x="2745841" y="2578963"/>
                  </a:lnTo>
                  <a:lnTo>
                    <a:pt x="2705569" y="2600820"/>
                  </a:lnTo>
                  <a:lnTo>
                    <a:pt x="2661056" y="2614637"/>
                  </a:lnTo>
                  <a:lnTo>
                    <a:pt x="2614041" y="2619375"/>
                  </a:lnTo>
                  <a:lnTo>
                    <a:pt x="236220" y="2619375"/>
                  </a:lnTo>
                  <a:lnTo>
                    <a:pt x="189204" y="2614637"/>
                  </a:lnTo>
                  <a:lnTo>
                    <a:pt x="144691" y="2600820"/>
                  </a:lnTo>
                  <a:lnTo>
                    <a:pt x="104419" y="2578963"/>
                  </a:lnTo>
                  <a:lnTo>
                    <a:pt x="69354" y="2550020"/>
                  </a:lnTo>
                  <a:lnTo>
                    <a:pt x="40411" y="2514955"/>
                  </a:lnTo>
                  <a:lnTo>
                    <a:pt x="18554" y="2474683"/>
                  </a:lnTo>
                  <a:lnTo>
                    <a:pt x="4737" y="2430170"/>
                  </a:lnTo>
                  <a:lnTo>
                    <a:pt x="0" y="2383155"/>
                  </a:lnTo>
                  <a:lnTo>
                    <a:pt x="0" y="236220"/>
                  </a:lnTo>
                  <a:lnTo>
                    <a:pt x="4737" y="189204"/>
                  </a:lnTo>
                  <a:lnTo>
                    <a:pt x="18554" y="144691"/>
                  </a:lnTo>
                  <a:lnTo>
                    <a:pt x="40411" y="104419"/>
                  </a:lnTo>
                  <a:lnTo>
                    <a:pt x="69354" y="69354"/>
                  </a:lnTo>
                  <a:lnTo>
                    <a:pt x="104419" y="40411"/>
                  </a:lnTo>
                  <a:lnTo>
                    <a:pt x="144691" y="18554"/>
                  </a:lnTo>
                  <a:lnTo>
                    <a:pt x="189204" y="4737"/>
                  </a:lnTo>
                  <a:lnTo>
                    <a:pt x="236220" y="0"/>
                  </a:lnTo>
                  <a:close/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81950" y="4585716"/>
              <a:ext cx="3010661" cy="19735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67656" y="4571428"/>
              <a:ext cx="3039745" cy="2002155"/>
            </a:xfrm>
            <a:custGeom>
              <a:avLst/>
              <a:gdLst/>
              <a:ahLst/>
              <a:cxnLst/>
              <a:rect l="l" t="t" r="r" b="b"/>
              <a:pathLst>
                <a:path w="3039745" h="2002154">
                  <a:moveTo>
                    <a:pt x="183184" y="0"/>
                  </a:moveTo>
                  <a:lnTo>
                    <a:pt x="2856064" y="0"/>
                  </a:lnTo>
                  <a:lnTo>
                    <a:pt x="2892386" y="3657"/>
                  </a:lnTo>
                  <a:lnTo>
                    <a:pt x="2958198" y="31356"/>
                  </a:lnTo>
                  <a:lnTo>
                    <a:pt x="3007893" y="81038"/>
                  </a:lnTo>
                  <a:lnTo>
                    <a:pt x="3035579" y="146850"/>
                  </a:lnTo>
                  <a:lnTo>
                    <a:pt x="3039236" y="183184"/>
                  </a:lnTo>
                  <a:lnTo>
                    <a:pt x="3039236" y="1818970"/>
                  </a:lnTo>
                  <a:lnTo>
                    <a:pt x="3024860" y="1889861"/>
                  </a:lnTo>
                  <a:lnTo>
                    <a:pt x="2985427" y="1948345"/>
                  </a:lnTo>
                  <a:lnTo>
                    <a:pt x="2926943" y="1987765"/>
                  </a:lnTo>
                  <a:lnTo>
                    <a:pt x="2856064" y="2002154"/>
                  </a:lnTo>
                  <a:lnTo>
                    <a:pt x="183184" y="2002154"/>
                  </a:lnTo>
                  <a:lnTo>
                    <a:pt x="112306" y="1987765"/>
                  </a:lnTo>
                  <a:lnTo>
                    <a:pt x="53822" y="1948345"/>
                  </a:lnTo>
                  <a:lnTo>
                    <a:pt x="14389" y="1889861"/>
                  </a:lnTo>
                  <a:lnTo>
                    <a:pt x="0" y="1818970"/>
                  </a:lnTo>
                  <a:lnTo>
                    <a:pt x="0" y="183184"/>
                  </a:lnTo>
                  <a:lnTo>
                    <a:pt x="14389" y="112293"/>
                  </a:lnTo>
                  <a:lnTo>
                    <a:pt x="53822" y="53809"/>
                  </a:lnTo>
                  <a:lnTo>
                    <a:pt x="112306" y="14389"/>
                  </a:lnTo>
                  <a:lnTo>
                    <a:pt x="183184" y="0"/>
                  </a:lnTo>
                  <a:close/>
                </a:path>
              </a:pathLst>
            </a:custGeom>
            <a:ln w="2857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24216" y="188976"/>
              <a:ext cx="315595" cy="318135"/>
            </a:xfrm>
            <a:custGeom>
              <a:avLst/>
              <a:gdLst/>
              <a:ahLst/>
              <a:cxnLst/>
              <a:rect l="l" t="t" r="r" b="b"/>
              <a:pathLst>
                <a:path w="315595" h="318134">
                  <a:moveTo>
                    <a:pt x="157734" y="0"/>
                  </a:moveTo>
                  <a:lnTo>
                    <a:pt x="107879" y="8099"/>
                  </a:lnTo>
                  <a:lnTo>
                    <a:pt x="64580" y="30654"/>
                  </a:lnTo>
                  <a:lnTo>
                    <a:pt x="30434" y="65046"/>
                  </a:lnTo>
                  <a:lnTo>
                    <a:pt x="8041" y="108659"/>
                  </a:lnTo>
                  <a:lnTo>
                    <a:pt x="0" y="158876"/>
                  </a:lnTo>
                  <a:lnTo>
                    <a:pt x="8041" y="209094"/>
                  </a:lnTo>
                  <a:lnTo>
                    <a:pt x="30434" y="252707"/>
                  </a:lnTo>
                  <a:lnTo>
                    <a:pt x="64580" y="287099"/>
                  </a:lnTo>
                  <a:lnTo>
                    <a:pt x="107879" y="309654"/>
                  </a:lnTo>
                  <a:lnTo>
                    <a:pt x="157734" y="317753"/>
                  </a:lnTo>
                  <a:lnTo>
                    <a:pt x="207588" y="309654"/>
                  </a:lnTo>
                  <a:lnTo>
                    <a:pt x="250887" y="287099"/>
                  </a:lnTo>
                  <a:lnTo>
                    <a:pt x="285033" y="252707"/>
                  </a:lnTo>
                  <a:lnTo>
                    <a:pt x="307426" y="209094"/>
                  </a:lnTo>
                  <a:lnTo>
                    <a:pt x="315468" y="158876"/>
                  </a:lnTo>
                  <a:lnTo>
                    <a:pt x="307426" y="108659"/>
                  </a:lnTo>
                  <a:lnTo>
                    <a:pt x="285033" y="65046"/>
                  </a:lnTo>
                  <a:lnTo>
                    <a:pt x="250887" y="30654"/>
                  </a:lnTo>
                  <a:lnTo>
                    <a:pt x="207588" y="8099"/>
                  </a:lnTo>
                  <a:lnTo>
                    <a:pt x="1577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930401" y="233657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918704" y="1622297"/>
            <a:ext cx="314960" cy="318135"/>
          </a:xfrm>
          <a:custGeom>
            <a:avLst/>
            <a:gdLst/>
            <a:ahLst/>
            <a:cxnLst/>
            <a:rect l="l" t="t" r="r" b="b"/>
            <a:pathLst>
              <a:path w="314959" h="318135">
                <a:moveTo>
                  <a:pt x="157353" y="0"/>
                </a:moveTo>
                <a:lnTo>
                  <a:pt x="107616" y="8099"/>
                </a:lnTo>
                <a:lnTo>
                  <a:pt x="64421" y="30654"/>
                </a:lnTo>
                <a:lnTo>
                  <a:pt x="30359" y="65046"/>
                </a:lnTo>
                <a:lnTo>
                  <a:pt x="8021" y="108659"/>
                </a:lnTo>
                <a:lnTo>
                  <a:pt x="0" y="158876"/>
                </a:lnTo>
                <a:lnTo>
                  <a:pt x="8021" y="209094"/>
                </a:lnTo>
                <a:lnTo>
                  <a:pt x="30359" y="252707"/>
                </a:lnTo>
                <a:lnTo>
                  <a:pt x="64421" y="287099"/>
                </a:lnTo>
                <a:lnTo>
                  <a:pt x="107616" y="309654"/>
                </a:lnTo>
                <a:lnTo>
                  <a:pt x="157353" y="317753"/>
                </a:lnTo>
                <a:lnTo>
                  <a:pt x="207089" y="309654"/>
                </a:lnTo>
                <a:lnTo>
                  <a:pt x="250284" y="287099"/>
                </a:lnTo>
                <a:lnTo>
                  <a:pt x="284346" y="252707"/>
                </a:lnTo>
                <a:lnTo>
                  <a:pt x="306684" y="209094"/>
                </a:lnTo>
                <a:lnTo>
                  <a:pt x="314706" y="158876"/>
                </a:lnTo>
                <a:lnTo>
                  <a:pt x="306684" y="108659"/>
                </a:lnTo>
                <a:lnTo>
                  <a:pt x="284346" y="65046"/>
                </a:lnTo>
                <a:lnTo>
                  <a:pt x="250284" y="30654"/>
                </a:lnTo>
                <a:lnTo>
                  <a:pt x="207089" y="8099"/>
                </a:lnTo>
                <a:lnTo>
                  <a:pt x="15735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024663" y="1667231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824216" y="4432553"/>
            <a:ext cx="315595" cy="318135"/>
          </a:xfrm>
          <a:custGeom>
            <a:avLst/>
            <a:gdLst/>
            <a:ahLst/>
            <a:cxnLst/>
            <a:rect l="l" t="t" r="r" b="b"/>
            <a:pathLst>
              <a:path w="315595" h="318135">
                <a:moveTo>
                  <a:pt x="157734" y="0"/>
                </a:moveTo>
                <a:lnTo>
                  <a:pt x="107879" y="8099"/>
                </a:lnTo>
                <a:lnTo>
                  <a:pt x="64580" y="30654"/>
                </a:lnTo>
                <a:lnTo>
                  <a:pt x="30434" y="65046"/>
                </a:lnTo>
                <a:lnTo>
                  <a:pt x="8041" y="108659"/>
                </a:lnTo>
                <a:lnTo>
                  <a:pt x="0" y="158877"/>
                </a:lnTo>
                <a:lnTo>
                  <a:pt x="8041" y="209094"/>
                </a:lnTo>
                <a:lnTo>
                  <a:pt x="30434" y="252707"/>
                </a:lnTo>
                <a:lnTo>
                  <a:pt x="64580" y="287099"/>
                </a:lnTo>
                <a:lnTo>
                  <a:pt x="107879" y="309654"/>
                </a:lnTo>
                <a:lnTo>
                  <a:pt x="157734" y="317754"/>
                </a:lnTo>
                <a:lnTo>
                  <a:pt x="207588" y="309654"/>
                </a:lnTo>
                <a:lnTo>
                  <a:pt x="250887" y="287099"/>
                </a:lnTo>
                <a:lnTo>
                  <a:pt x="285033" y="252707"/>
                </a:lnTo>
                <a:lnTo>
                  <a:pt x="307426" y="209094"/>
                </a:lnTo>
                <a:lnTo>
                  <a:pt x="315468" y="158877"/>
                </a:lnTo>
                <a:lnTo>
                  <a:pt x="307426" y="108659"/>
                </a:lnTo>
                <a:lnTo>
                  <a:pt x="285033" y="65046"/>
                </a:lnTo>
                <a:lnTo>
                  <a:pt x="250887" y="30654"/>
                </a:lnTo>
                <a:lnTo>
                  <a:pt x="207588" y="8099"/>
                </a:lnTo>
                <a:lnTo>
                  <a:pt x="1577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930401" y="44774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</TotalTime>
  <Words>3651</Words>
  <Application>Microsoft Office PowerPoint</Application>
  <PresentationFormat>Widescreen</PresentationFormat>
  <Paragraphs>378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Consolas</vt:lpstr>
      <vt:lpstr>Lucida Sans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 – space x REST API</vt:lpstr>
      <vt:lpstr>DATA COLLECTION – WEB SCRAPING</vt:lpstr>
      <vt:lpstr>DATA MANIPULATION/WRANGLING – PANDAS</vt:lpstr>
      <vt:lpstr>DATA MANIPULATION/WRANGLING – PANDAS</vt:lpstr>
      <vt:lpstr>Exploratory data analysis (eda) – visualization</vt:lpstr>
      <vt:lpstr>Exploratory data analysis (eda) – sql</vt:lpstr>
      <vt:lpstr>Geospatial analysis – folium</vt:lpstr>
      <vt:lpstr>Interactive dashboard – plotly dash</vt:lpstr>
      <vt:lpstr>Predictive Analysis - Classification</vt:lpstr>
      <vt:lpstr>PowerPoint Presentation</vt:lpstr>
      <vt:lpstr>EDA - WITH VISUALIZATION</vt:lpstr>
      <vt:lpstr>Launch Site VS. FLIGHT NUMBER</vt:lpstr>
      <vt:lpstr>LAUNCH SITE vs. PAYLOAD MASS</vt:lpstr>
      <vt:lpstr>Success Rate vs. Orbit Type</vt:lpstr>
      <vt:lpstr>Orbit Type vs. flight number</vt:lpstr>
      <vt:lpstr>ORBIT TYPE VS. PAYLOAD MASS</vt:lpstr>
      <vt:lpstr>Launch Success Yearly Trend</vt:lpstr>
      <vt:lpstr>EDA - WITH SQL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 between 4000 and 6000</vt:lpstr>
      <vt:lpstr>Total Number of Successful and 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 ON A MAP</vt:lpstr>
      <vt:lpstr>SUCCESS/FAILED LAUNCHES FOR EACH SITE</vt:lpstr>
      <vt:lpstr>PROXIMITY OF LAUNCH SITES TO OTHER</vt:lpstr>
      <vt:lpstr>PowerPoint Presentation</vt:lpstr>
      <vt:lpstr>launch success count for all sites</vt:lpstr>
      <vt:lpstr>Pie chart for the launch site with highest  launch success ratio</vt:lpstr>
      <vt:lpstr>Launch Outcome VS. Payload scatter plot for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fi n</cp:lastModifiedBy>
  <cp:revision>24</cp:revision>
  <dcterms:created xsi:type="dcterms:W3CDTF">2024-04-16T09:28:16Z</dcterms:created>
  <dcterms:modified xsi:type="dcterms:W3CDTF">2024-04-16T09:38:28Z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2024-02-23T00:00:00Z</vt:filetime>
  </property>
  <property fmtid="{D5CDD505-2E9C-101B-9397-08002B2CF9AE}" pid="3" name="Creator">
    <vt:lpwstr>Acrobat PDFMaker 20 for PowerPoint</vt:lpwstr>
  </property>
  <property fmtid="{D5CDD505-2E9C-101B-9397-08002B2CF9AE}" pid="4" name="LastSaved">
    <vt:filetime>2024-04-16T00:00:00Z</vt:filetime>
  </property>
</Properties>
</file>